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4E"/>
    <a:srgbClr val="FDB714"/>
    <a:srgbClr val="C96379"/>
    <a:srgbClr val="72B5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736064-BA14-495A-8D61-1D4A20546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A46EEE-7661-440C-ABEA-728A42FE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D5D2050-BD4A-4A03-9EE7-454EBB75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1EED29B-B1A4-440E-B830-60CFE0CD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8AA4212-022A-48D7-8A8C-FB7BDF1D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53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98CD8D-FD0F-46DA-87E5-1ECA6BD9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8472B1B-16A4-4041-9770-527AF8888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937B51D-73C0-4939-BF04-0129864B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6F7B073-E982-41AC-AA87-AD37AA84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CDB3BEC-D2EB-4686-801F-5F0AC061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32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938EAF4-2B66-499C-A281-408F9D45B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4112DC7-3B0C-47F2-AE59-4B0DCEB7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97DEF03-0E93-4D05-9924-B4154C35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80A92FF-5E84-4831-AF42-84EE90F0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F28ACA6-283A-49BC-98B3-5B7E050C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21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2F3C17-3E3F-4E5B-A5B8-18A8140B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C658A09-8700-45D4-8687-824F15433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8D45AE7-35A0-47CF-88BD-B4C2010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B93E80F-E94D-491F-9D0B-9F8CF8D1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1CD7C21-8CE8-4C23-A2E5-AB7237D9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932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D19723-7B6D-4F19-981E-6C28988A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DBB4FB7-E6AD-45EF-8438-4FE86FB1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FEDB1D-BDFA-4848-99C4-6837CF97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15AD9E0-0AAA-4506-B705-428CBB55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EA795A1-FB65-4A93-A2B4-AC3EDF9D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80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739A67-A56F-4B3F-9925-A29B2F41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8FF227D-D1B0-44AA-831B-D83F16690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00BA23E-B9BC-42A7-9D4E-7F81F075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BACC0D2-573A-490A-8814-AA1A1D90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4636EA6-DCEF-48DF-8915-F0CE9E8E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EE7AF56-574D-4702-9C27-349D1C46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14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269136-D206-44F4-9FEE-C42DF058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A626F93-60D3-4A17-8B81-ADCB5BE5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4BA31CC-D75B-40FF-BD16-BF11691F8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82FFC4D-BF34-4FE5-A149-F80D93ACE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E121CDD-BA47-4513-B459-3282ED426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84D5B173-C677-4152-B60C-46B53684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30DBD393-6B00-481F-A1F5-22218B14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8A33A5FA-27BE-48FE-A164-55238582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736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C201AD-494A-4C6E-8E78-93457067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A734509-F6A6-49E8-9A6F-CBC88310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E110409-DF8B-4228-A9D1-B38DF41C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E17E2C32-3C9A-43C1-8BBA-CF32957C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248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A6BB2475-669C-41D5-882F-DA54297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16D19EF-C82B-41CC-A219-CBBB2DA5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3ECC861-D2A4-4E94-8639-F664A45A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15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9A01A4-3E92-4FBA-9011-098EF7A6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F624C3B-6F85-41C8-A0C0-D45B358E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C78BB7F-028B-479A-ABDA-840E3F8C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BFBCD22-6A62-4DB6-80C6-8095264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475D44E-FE9F-4EA6-9B2E-02ECF658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EAE38A5-2A79-4B4C-9299-9B801692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001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3CC4E8-D489-438D-A2A0-0ECC8DBD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0002ABDE-A1F6-478A-AC5C-DEE9C2FEC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1B8BD8C-6489-4E06-B438-E4F7D8B71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98BAA0F-DE9A-4F39-9298-1502BD18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DE895FA-3E12-461E-ADC2-0B73632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0EC9B41-FD87-4FD2-888D-5824FADE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989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2B2E705A-F0D2-4B16-9522-88CD50FE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345A9FE-0C5D-45FD-9391-6A55712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6D8EEF5-21E8-4579-8B6C-F2AA61242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6060-6A40-462E-A828-EA05F7C4F74F}" type="datetimeFigureOut">
              <a:rPr lang="pt-BR" smtClean="0"/>
              <a:pPr/>
              <a:t>11/04/2021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AD19EBC-60F8-4B52-B43B-86FDC42EC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2E52617-7A7E-455A-943E-02A140D00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0C6D-D7E3-4644-8651-8325510FCF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91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8" y="971224"/>
            <a:ext cx="8409023" cy="4542689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44D81E85-BBC1-4C0A-907E-3EAA0E5DCD88}"/>
              </a:ext>
            </a:extLst>
          </p:cNvPr>
          <p:cNvGrpSpPr/>
          <p:nvPr/>
        </p:nvGrpSpPr>
        <p:grpSpPr>
          <a:xfrm>
            <a:off x="2630091" y="4879949"/>
            <a:ext cx="6701167" cy="1267927"/>
            <a:chOff x="2603458" y="4995359"/>
            <a:chExt cx="6701167" cy="126792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4D17F793-1ABC-4ECA-83E8-D0F2249C36E6}"/>
                </a:ext>
              </a:extLst>
            </p:cNvPr>
            <p:cNvSpPr txBox="1"/>
            <p:nvPr/>
          </p:nvSpPr>
          <p:spPr>
            <a:xfrm>
              <a:off x="4431175" y="5444657"/>
              <a:ext cx="487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DB714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DIA DA TERRA  </a:t>
              </a:r>
              <a:r>
                <a:rPr lang="pt-BR" dirty="0">
                  <a:solidFill>
                    <a:srgbClr val="72B5B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22 DE ABRIL  </a:t>
              </a:r>
              <a:r>
                <a:rPr lang="pt-BR" dirty="0">
                  <a:solidFill>
                    <a:srgbClr val="C9637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EARTHDAY </a:t>
              </a:r>
            </a:p>
          </p:txBody>
        </p:sp>
        <p:pic>
          <p:nvPicPr>
            <p:cNvPr id="8" name="Imagem 7" descr="Gráfico, Gráfico de bolhas&#10;&#10;Descrição gerada automaticamente">
              <a:extLst>
                <a:ext uri="{FF2B5EF4-FFF2-40B4-BE49-F238E27FC236}">
                  <a16:creationId xmlns="" xmlns:a16="http://schemas.microsoft.com/office/drawing/2014/main" id="{A9A8641A-BAD0-4C7A-9152-DE1115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58" y="4995359"/>
              <a:ext cx="1695076" cy="126792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87D1EB0-B1DE-445E-B8A1-5B14AC90C39B}"/>
                </a:ext>
              </a:extLst>
            </p:cNvPr>
            <p:cNvSpPr txBox="1"/>
            <p:nvPr/>
          </p:nvSpPr>
          <p:spPr>
            <a:xfrm>
              <a:off x="4431175" y="5813989"/>
              <a:ext cx="3328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www.limpabrasil.org/diadaterra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2930" y="4658531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smtClean="0">
                <a:solidFill>
                  <a:schemeClr val="bg1"/>
                </a:solidFill>
              </a:rPr>
              <a:t>EARTHDAY SOUTH  AMERICA  2021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83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0715E07-BE8C-4A39-ABCC-EF608410C32A}"/>
              </a:ext>
            </a:extLst>
          </p:cNvPr>
          <p:cNvSpPr/>
          <p:nvPr/>
        </p:nvSpPr>
        <p:spPr>
          <a:xfrm>
            <a:off x="4083728" y="0"/>
            <a:ext cx="81828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8183" y="5337609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1" y="2721114"/>
            <a:ext cx="408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ATIVIDADES PRÁTICAS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8F9E67-5215-4AB7-9A51-EDFB3E65C742}"/>
              </a:ext>
            </a:extLst>
          </p:cNvPr>
          <p:cNvSpPr txBox="1"/>
          <p:nvPr/>
        </p:nvSpPr>
        <p:spPr>
          <a:xfrm>
            <a:off x="4380515" y="1292369"/>
            <a:ext cx="343097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4E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É HORA DE VIRAR HERÓI </a:t>
            </a:r>
          </a:p>
          <a:p>
            <a:endParaRPr lang="pt-BR" b="1" dirty="0">
              <a:solidFill>
                <a:srgbClr val="3B281A"/>
              </a:solidFill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Que tal escrevermos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uma mensagem para a Terra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? Para essa atividade iremos precisar apenas de uma folha e algumas canetas. Sinta-se livre para utilizar qualquer tipo de papel que tenha em casa.</a:t>
            </a:r>
          </a:p>
          <a:p>
            <a:endParaRPr lang="pt-BR" sz="1600" dirty="0">
              <a:solidFill>
                <a:srgbClr val="000000"/>
              </a:solidFill>
              <a:latin typeface="Caecilia LT Std Light" panose="02060503040505020204" pitchFamily="18" charset="0"/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Após escrever a mensagem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 tire uma foto e poste em suas redes sociais com a hashtag #HoradeVirarHerói.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A ideia é juntar todas as fotos e criar um mural de inspiração nesse dia tão importante. </a:t>
            </a:r>
            <a:endParaRPr lang="pt-BR" sz="1600" dirty="0"/>
          </a:p>
        </p:txBody>
      </p:sp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="" xmlns:a16="http://schemas.microsoft.com/office/drawing/2014/main" id="{5A7E576E-8921-4376-B96C-FBA4A1527A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1488" y="1303132"/>
            <a:ext cx="4251735" cy="4251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03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47" y="5401183"/>
            <a:ext cx="2133055" cy="115231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44D81E85-BBC1-4C0A-907E-3EAA0E5DCD88}"/>
              </a:ext>
            </a:extLst>
          </p:cNvPr>
          <p:cNvGrpSpPr/>
          <p:nvPr/>
        </p:nvGrpSpPr>
        <p:grpSpPr>
          <a:xfrm>
            <a:off x="2405018" y="5537402"/>
            <a:ext cx="4741764" cy="879872"/>
            <a:chOff x="2603458" y="4995359"/>
            <a:chExt cx="6028295" cy="126792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4D17F793-1ABC-4ECA-83E8-D0F2249C36E6}"/>
                </a:ext>
              </a:extLst>
            </p:cNvPr>
            <p:cNvSpPr txBox="1"/>
            <p:nvPr/>
          </p:nvSpPr>
          <p:spPr>
            <a:xfrm>
              <a:off x="4431175" y="5444657"/>
              <a:ext cx="4200578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DB714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DIA DA TERRA  </a:t>
              </a:r>
              <a:r>
                <a:rPr lang="pt-BR" sz="1200" dirty="0">
                  <a:solidFill>
                    <a:srgbClr val="72B5B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22 DE ABRIL  </a:t>
              </a:r>
              <a:r>
                <a:rPr lang="pt-BR" sz="1200" dirty="0">
                  <a:solidFill>
                    <a:srgbClr val="C9637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EARTHDAY </a:t>
              </a:r>
            </a:p>
          </p:txBody>
        </p:sp>
        <p:pic>
          <p:nvPicPr>
            <p:cNvPr id="8" name="Imagem 7" descr="Gráfico, Gráfico de bolhas&#10;&#10;Descrição gerada automaticamente">
              <a:extLst>
                <a:ext uri="{FF2B5EF4-FFF2-40B4-BE49-F238E27FC236}">
                  <a16:creationId xmlns="" xmlns:a16="http://schemas.microsoft.com/office/drawing/2014/main" id="{A9A8641A-BAD0-4C7A-9152-DE1115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58" y="4995359"/>
              <a:ext cx="1695076" cy="126792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87D1EB0-B1DE-445E-B8A1-5B14AC90C39B}"/>
                </a:ext>
              </a:extLst>
            </p:cNvPr>
            <p:cNvSpPr txBox="1"/>
            <p:nvPr/>
          </p:nvSpPr>
          <p:spPr>
            <a:xfrm>
              <a:off x="4431175" y="5709339"/>
              <a:ext cx="3230279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www.limpabrasil.org/diadaterra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AA8E8FF-2065-4D11-9D29-0B5417E1E1F9}"/>
              </a:ext>
            </a:extLst>
          </p:cNvPr>
          <p:cNvSpPr txBox="1"/>
          <p:nvPr/>
        </p:nvSpPr>
        <p:spPr>
          <a:xfrm>
            <a:off x="4940993" y="2400858"/>
            <a:ext cx="5632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É importante lembrar que algumas atividades precisam ser adaptadas para a realidade de cada estudante, preste atenção e converse com os alunos para saber se as atividades estão sendo realizadas de uma forma fácil e acessível. </a:t>
            </a:r>
          </a:p>
        </p:txBody>
      </p:sp>
      <p:pic>
        <p:nvPicPr>
          <p:cNvPr id="11" name="Gráfico 10" descr="Comentar com coração estrutura de tópicos">
            <a:extLst>
              <a:ext uri="{FF2B5EF4-FFF2-40B4-BE49-F238E27FC236}">
                <a16:creationId xmlns="" xmlns:a16="http://schemas.microsoft.com/office/drawing/2014/main" id="{6C47803F-80E9-4BD0-AB9E-69B91FBA2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088" y="1539278"/>
            <a:ext cx="3861905" cy="3861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25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47" y="5401183"/>
            <a:ext cx="2133055" cy="115231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44D81E85-BBC1-4C0A-907E-3EAA0E5DCD88}"/>
              </a:ext>
            </a:extLst>
          </p:cNvPr>
          <p:cNvGrpSpPr/>
          <p:nvPr/>
        </p:nvGrpSpPr>
        <p:grpSpPr>
          <a:xfrm>
            <a:off x="2405018" y="5537402"/>
            <a:ext cx="4741764" cy="879872"/>
            <a:chOff x="2603458" y="4995359"/>
            <a:chExt cx="6028295" cy="126792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4D17F793-1ABC-4ECA-83E8-D0F2249C36E6}"/>
                </a:ext>
              </a:extLst>
            </p:cNvPr>
            <p:cNvSpPr txBox="1"/>
            <p:nvPr/>
          </p:nvSpPr>
          <p:spPr>
            <a:xfrm>
              <a:off x="4431175" y="5444657"/>
              <a:ext cx="4200578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DB714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DIA DA TERRA  </a:t>
              </a:r>
              <a:r>
                <a:rPr lang="pt-BR" sz="1200" dirty="0">
                  <a:solidFill>
                    <a:srgbClr val="72B5B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22 DE ABRIL  </a:t>
              </a:r>
              <a:r>
                <a:rPr lang="pt-BR" sz="1200" dirty="0">
                  <a:solidFill>
                    <a:srgbClr val="C9637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EARTHDAY </a:t>
              </a:r>
            </a:p>
          </p:txBody>
        </p:sp>
        <p:pic>
          <p:nvPicPr>
            <p:cNvPr id="8" name="Imagem 7" descr="Gráfico, Gráfico de bolhas&#10;&#10;Descrição gerada automaticamente">
              <a:extLst>
                <a:ext uri="{FF2B5EF4-FFF2-40B4-BE49-F238E27FC236}">
                  <a16:creationId xmlns="" xmlns:a16="http://schemas.microsoft.com/office/drawing/2014/main" id="{A9A8641A-BAD0-4C7A-9152-DE1115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58" y="4995359"/>
              <a:ext cx="1695076" cy="126792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87D1EB0-B1DE-445E-B8A1-5B14AC90C39B}"/>
                </a:ext>
              </a:extLst>
            </p:cNvPr>
            <p:cNvSpPr txBox="1"/>
            <p:nvPr/>
          </p:nvSpPr>
          <p:spPr>
            <a:xfrm>
              <a:off x="4431175" y="5709339"/>
              <a:ext cx="3230279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www.limpabrasil.org/diadaterra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1905536" y="1808311"/>
            <a:ext cx="8132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DB71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QUAL O INTUITO DO DIA DA TERRA?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AA8E8FF-2065-4D11-9D29-0B5417E1E1F9}"/>
              </a:ext>
            </a:extLst>
          </p:cNvPr>
          <p:cNvSpPr txBox="1"/>
          <p:nvPr/>
        </p:nvSpPr>
        <p:spPr>
          <a:xfrm>
            <a:off x="952130" y="2454642"/>
            <a:ext cx="10039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Conscientizar as pessoas sobre os problemas de contaminação, assim como a importância de conservar a biodiversidade e outras preocupações ambientais. Tendo como foco a educação ambiental e demonstrar formas de unir a sociedade na construção de um futuro melhor</a:t>
            </a:r>
            <a:endParaRPr lang="pt-BR" sz="2800" dirty="0">
              <a:solidFill>
                <a:schemeClr val="bg1"/>
              </a:solidFill>
              <a:latin typeface="Caecilia LT Std Light" panose="0206050304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3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C599A29-E79F-4CAD-AE76-CB211878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0021" y="0"/>
            <a:ext cx="10281978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47" y="5401183"/>
            <a:ext cx="2133055" cy="115231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44D81E85-BBC1-4C0A-907E-3EAA0E5DCD88}"/>
              </a:ext>
            </a:extLst>
          </p:cNvPr>
          <p:cNvGrpSpPr/>
          <p:nvPr/>
        </p:nvGrpSpPr>
        <p:grpSpPr>
          <a:xfrm>
            <a:off x="2405018" y="5537402"/>
            <a:ext cx="4741764" cy="879872"/>
            <a:chOff x="2603458" y="4995359"/>
            <a:chExt cx="6028295" cy="126792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4D17F793-1ABC-4ECA-83E8-D0F2249C36E6}"/>
                </a:ext>
              </a:extLst>
            </p:cNvPr>
            <p:cNvSpPr txBox="1"/>
            <p:nvPr/>
          </p:nvSpPr>
          <p:spPr>
            <a:xfrm>
              <a:off x="4431175" y="5444657"/>
              <a:ext cx="4200578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DB714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DIA DA TERRA  </a:t>
              </a:r>
              <a:r>
                <a:rPr lang="pt-BR" sz="1200" dirty="0">
                  <a:solidFill>
                    <a:srgbClr val="72B5B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22 DE ABRIL  </a:t>
              </a:r>
              <a:r>
                <a:rPr lang="pt-BR" sz="1200" dirty="0">
                  <a:solidFill>
                    <a:srgbClr val="C9637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EARTHDAY </a:t>
              </a:r>
            </a:p>
          </p:txBody>
        </p:sp>
        <p:pic>
          <p:nvPicPr>
            <p:cNvPr id="8" name="Imagem 7" descr="Gráfico, Gráfico de bolhas&#10;&#10;Descrição gerada automaticamente">
              <a:extLst>
                <a:ext uri="{FF2B5EF4-FFF2-40B4-BE49-F238E27FC236}">
                  <a16:creationId xmlns="" xmlns:a16="http://schemas.microsoft.com/office/drawing/2014/main" id="{A9A8641A-BAD0-4C7A-9152-DE1115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58" y="4995359"/>
              <a:ext cx="1695076" cy="126792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87D1EB0-B1DE-445E-B8A1-5B14AC90C39B}"/>
                </a:ext>
              </a:extLst>
            </p:cNvPr>
            <p:cNvSpPr txBox="1"/>
            <p:nvPr/>
          </p:nvSpPr>
          <p:spPr>
            <a:xfrm>
              <a:off x="4431175" y="5709339"/>
              <a:ext cx="3230279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www.limpabrasil.org/diadaterra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734512" y="1001541"/>
            <a:ext cx="6521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DB71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 IMPORTÂNCIA DE INSERIR ESTE </a:t>
            </a:r>
          </a:p>
          <a:p>
            <a:r>
              <a:rPr lang="pt-BR" sz="3600" dirty="0">
                <a:solidFill>
                  <a:srgbClr val="FDB71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TEMA DESDE A INFÂNCIA</a:t>
            </a:r>
          </a:p>
          <a:p>
            <a:endParaRPr lang="pt-BR" sz="3600" dirty="0">
              <a:solidFill>
                <a:srgbClr val="FDB71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AA8E8FF-2065-4D11-9D29-0B5417E1E1F9}"/>
              </a:ext>
            </a:extLst>
          </p:cNvPr>
          <p:cNvSpPr txBox="1"/>
          <p:nvPr/>
        </p:nvSpPr>
        <p:spPr>
          <a:xfrm>
            <a:off x="484380" y="2426839"/>
            <a:ext cx="7021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É importante que desde a infância as crianças sejam ensinadas sobre suas responsabilidades com o planeta e como podem ajuda-lo a ser melhor para todos os habitantes.</a:t>
            </a:r>
          </a:p>
          <a:p>
            <a:endParaRPr lang="pt-BR" sz="2000" b="0" i="0" u="none" strike="noStrike" dirty="0">
              <a:solidFill>
                <a:schemeClr val="bg1"/>
              </a:solidFill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As ensinando que, para termos um futuro melhor é necessário algumas ações e instiga-las a fazer essas ações, de uma forma mais descontraída e leve conseguiremos atrair mais a atenção dos pequenos.</a:t>
            </a:r>
          </a:p>
        </p:txBody>
      </p:sp>
    </p:spTree>
    <p:extLst>
      <p:ext uri="{BB962C8B-B14F-4D97-AF65-F5344CB8AC3E}">
        <p14:creationId xmlns="" xmlns:p14="http://schemas.microsoft.com/office/powerpoint/2010/main" val="42288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010434" y="5777900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551895" y="508602"/>
            <a:ext cx="1121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EXEMPLO DE AÇÕES QUE DEGRADAM NOSSO PLANETA TERRA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AA8E8FF-2065-4D11-9D29-0B5417E1E1F9}"/>
              </a:ext>
            </a:extLst>
          </p:cNvPr>
          <p:cNvSpPr txBox="1"/>
          <p:nvPr/>
        </p:nvSpPr>
        <p:spPr>
          <a:xfrm>
            <a:off x="1510338" y="1269290"/>
            <a:ext cx="484222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Efeito Estufa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Ocorre quando uma parte da radiação infravermelha é emitida pela superfície terrestre e absorvida por determinados gases presentes na atmosfera.</a:t>
            </a:r>
          </a:p>
          <a:p>
            <a:endParaRPr lang="pt-BR" sz="2000" b="0" i="0" u="none" strike="noStrike" dirty="0"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Queimadas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Por vezes usada como limpeza da vegetação ou preparo do solo, para a agricultura e pecuária acabando com as árvores e trazendo doenças respiratórias, já que afetam a qualidade do ar.</a:t>
            </a:r>
          </a:p>
          <a:p>
            <a:endParaRPr lang="pt-BR" dirty="0"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Falta de arborização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As árvores contribuem para a continuação de espécies animais e para o processo respiratório dos seres humanos</a:t>
            </a:r>
            <a:r>
              <a:rPr lang="pt-BR" dirty="0">
                <a:latin typeface="Caecilia LT Std Light" panose="02060503040505020204" pitchFamily="18" charset="0"/>
                <a:cs typeface="Times New Roman" panose="02020603050405020304" pitchFamily="18" charset="0"/>
              </a:rPr>
              <a:t>.</a:t>
            </a:r>
            <a:endParaRPr lang="pt-BR" b="0" i="0" u="none" strike="noStrike" dirty="0"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áfico 11" descr="Globo terrestre: Américas com preenchimento sólido">
            <a:extLst>
              <a:ext uri="{FF2B5EF4-FFF2-40B4-BE49-F238E27FC236}">
                <a16:creationId xmlns="" xmlns:a16="http://schemas.microsoft.com/office/drawing/2014/main" id="{ABDFC3E7-2102-4550-B915-3C6AD9A56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120" y="1569556"/>
            <a:ext cx="787163" cy="787163"/>
          </a:xfrm>
          <a:prstGeom prst="rect">
            <a:avLst/>
          </a:prstGeom>
        </p:spPr>
      </p:pic>
      <p:pic>
        <p:nvPicPr>
          <p:cNvPr id="14" name="Gráfico 13" descr="Fogo com preenchimento sólido">
            <a:extLst>
              <a:ext uri="{FF2B5EF4-FFF2-40B4-BE49-F238E27FC236}">
                <a16:creationId xmlns="" xmlns:a16="http://schemas.microsoft.com/office/drawing/2014/main" id="{4DA48819-08D3-4A32-8273-089BFB959E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120" y="3291826"/>
            <a:ext cx="787162" cy="78716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FF06A656-6B34-44A2-9D13-5CB1C0299A92}"/>
              </a:ext>
            </a:extLst>
          </p:cNvPr>
          <p:cNvSpPr txBox="1"/>
          <p:nvPr/>
        </p:nvSpPr>
        <p:spPr>
          <a:xfrm>
            <a:off x="7539159" y="1269290"/>
            <a:ext cx="42252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Desmatamento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É o processo de desaparecimento completo ou permanente de florestas.</a:t>
            </a:r>
          </a:p>
          <a:p>
            <a:endParaRPr lang="pt-BR" sz="2000" b="0" i="0" u="none" strike="noStrike" dirty="0"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Poluição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Através de descarte de lixo em locais inapropriados que polui o solo a água, causa danos a saúde e enchentes.</a:t>
            </a:r>
          </a:p>
          <a:p>
            <a:endParaRPr lang="pt-BR" b="0" i="0" u="none" strike="noStrike" dirty="0"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  <a:p>
            <a:r>
              <a:rPr lang="pt-BR" sz="2000" b="0" i="0" u="none" strike="noStrike" dirty="0"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Desperdício de água</a:t>
            </a:r>
          </a:p>
          <a:p>
            <a:r>
              <a:rPr lang="pt-BR" b="0" i="0" u="none" strike="noStrike" dirty="0"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Utilização sem consciência desse bem que pode se tornar escasso.</a:t>
            </a:r>
          </a:p>
          <a:p>
            <a:endParaRPr lang="pt-BR" b="0" i="0" u="none" strike="noStrike" dirty="0">
              <a:effectLst/>
              <a:latin typeface="Caecilia LT Std Light" panose="0206050304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Gráfico 18" descr="Tronco de árvore com preenchimento sólido">
            <a:extLst>
              <a:ext uri="{FF2B5EF4-FFF2-40B4-BE49-F238E27FC236}">
                <a16:creationId xmlns="" xmlns:a16="http://schemas.microsoft.com/office/drawing/2014/main" id="{5D20D3B1-7248-478C-A3CB-35053727AD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5709" y="1452575"/>
            <a:ext cx="770870" cy="770870"/>
          </a:xfrm>
          <a:prstGeom prst="rect">
            <a:avLst/>
          </a:prstGeom>
        </p:spPr>
      </p:pic>
      <p:pic>
        <p:nvPicPr>
          <p:cNvPr id="21" name="Gráfico 20" descr="Árvore decídua com preenchimento sólido">
            <a:extLst>
              <a:ext uri="{FF2B5EF4-FFF2-40B4-BE49-F238E27FC236}">
                <a16:creationId xmlns="" xmlns:a16="http://schemas.microsoft.com/office/drawing/2014/main" id="{2CC7CCFC-70E2-4D60-9CFF-C5AFF0285A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989" y="5077144"/>
            <a:ext cx="787162" cy="787162"/>
          </a:xfrm>
          <a:prstGeom prst="rect">
            <a:avLst/>
          </a:prstGeom>
        </p:spPr>
      </p:pic>
      <p:pic>
        <p:nvPicPr>
          <p:cNvPr id="23" name="Gráfico 22" descr="Lixo com preenchimento sólido">
            <a:extLst>
              <a:ext uri="{FF2B5EF4-FFF2-40B4-BE49-F238E27FC236}">
                <a16:creationId xmlns="" xmlns:a16="http://schemas.microsoft.com/office/drawing/2014/main" id="{B2C21CF8-58CF-4D5D-9721-FCB9AB2FDA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5709" y="2578066"/>
            <a:ext cx="713760" cy="713760"/>
          </a:xfrm>
          <a:prstGeom prst="rect">
            <a:avLst/>
          </a:prstGeom>
        </p:spPr>
      </p:pic>
      <p:pic>
        <p:nvPicPr>
          <p:cNvPr id="25" name="Gráfico 24" descr="Lavagem das mãos com preenchimento sólido">
            <a:extLst>
              <a:ext uri="{FF2B5EF4-FFF2-40B4-BE49-F238E27FC236}">
                <a16:creationId xmlns="" xmlns:a16="http://schemas.microsoft.com/office/drawing/2014/main" id="{F1DD7DB9-D4F6-4B41-8A04-6404928581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2615" y="3877958"/>
            <a:ext cx="766854" cy="766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670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C599A29-E79F-4CAD-AE76-CB211878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0021" y="0"/>
            <a:ext cx="10281978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47" y="5401183"/>
            <a:ext cx="2133055" cy="115231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44D81E85-BBC1-4C0A-907E-3EAA0E5DCD88}"/>
              </a:ext>
            </a:extLst>
          </p:cNvPr>
          <p:cNvGrpSpPr/>
          <p:nvPr/>
        </p:nvGrpSpPr>
        <p:grpSpPr>
          <a:xfrm>
            <a:off x="2405018" y="5537402"/>
            <a:ext cx="4741764" cy="879872"/>
            <a:chOff x="2603458" y="4995359"/>
            <a:chExt cx="6028295" cy="126792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4D17F793-1ABC-4ECA-83E8-D0F2249C36E6}"/>
                </a:ext>
              </a:extLst>
            </p:cNvPr>
            <p:cNvSpPr txBox="1"/>
            <p:nvPr/>
          </p:nvSpPr>
          <p:spPr>
            <a:xfrm>
              <a:off x="4431175" y="5444657"/>
              <a:ext cx="4200578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DB714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DIA DA TERRA  </a:t>
              </a:r>
              <a:r>
                <a:rPr lang="pt-BR" sz="1200" dirty="0">
                  <a:solidFill>
                    <a:srgbClr val="72B5B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22 DE ABRIL  </a:t>
              </a:r>
              <a:r>
                <a:rPr lang="pt-BR" sz="1200" dirty="0">
                  <a:solidFill>
                    <a:srgbClr val="C96379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|  EARTHDAY </a:t>
              </a:r>
            </a:p>
          </p:txBody>
        </p:sp>
        <p:pic>
          <p:nvPicPr>
            <p:cNvPr id="8" name="Imagem 7" descr="Gráfico, Gráfico de bolhas&#10;&#10;Descrição gerada automaticamente">
              <a:extLst>
                <a:ext uri="{FF2B5EF4-FFF2-40B4-BE49-F238E27FC236}">
                  <a16:creationId xmlns="" xmlns:a16="http://schemas.microsoft.com/office/drawing/2014/main" id="{A9A8641A-BAD0-4C7A-9152-DE1115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58" y="4995359"/>
              <a:ext cx="1695076" cy="126792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87D1EB0-B1DE-445E-B8A1-5B14AC90C39B}"/>
                </a:ext>
              </a:extLst>
            </p:cNvPr>
            <p:cNvSpPr txBox="1"/>
            <p:nvPr/>
          </p:nvSpPr>
          <p:spPr>
            <a:xfrm>
              <a:off x="4431175" y="5709339"/>
              <a:ext cx="3230279" cy="39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www.limpabrasil.org/diadaterra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578577" y="1878825"/>
            <a:ext cx="7690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3600" dirty="0">
                <a:solidFill>
                  <a:srgbClr val="FDB71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COMO PODEMOS TRABALHAR O TEMA?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AA8E8FF-2065-4D11-9D29-0B5417E1E1F9}"/>
              </a:ext>
            </a:extLst>
          </p:cNvPr>
          <p:cNvSpPr txBox="1"/>
          <p:nvPr/>
        </p:nvSpPr>
        <p:spPr>
          <a:xfrm>
            <a:off x="578577" y="3192021"/>
            <a:ext cx="656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Tirinhas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ilustrações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atividades práticas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ecilia LT Std Light" panose="02060503040505020204" pitchFamily="18" charset="0"/>
                <a:cs typeface="Times New Roman" panose="02020603050405020304" pitchFamily="18" charset="0"/>
              </a:rPr>
              <a:t>que incentivam as crianças a usar a imaginação e ao mesmo tempo aprender um pouco mais sobre os cuidados com a terra e tudo em que nela vive.</a:t>
            </a:r>
          </a:p>
        </p:txBody>
      </p:sp>
    </p:spTree>
    <p:extLst>
      <p:ext uri="{BB962C8B-B14F-4D97-AF65-F5344CB8AC3E}">
        <p14:creationId xmlns="" xmlns:p14="http://schemas.microsoft.com/office/powerpoint/2010/main" val="1498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0715E07-BE8C-4A39-ABCC-EF608410C32A}"/>
              </a:ext>
            </a:extLst>
          </p:cNvPr>
          <p:cNvSpPr/>
          <p:nvPr/>
        </p:nvSpPr>
        <p:spPr>
          <a:xfrm>
            <a:off x="4350327" y="0"/>
            <a:ext cx="78416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8183" y="5337609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0" y="2721114"/>
            <a:ext cx="435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TIRINHAS</a:t>
            </a:r>
          </a:p>
        </p:txBody>
      </p:sp>
      <p:pic>
        <p:nvPicPr>
          <p:cNvPr id="13" name="Espaço Reservado para Conteúdo 4" descr="Uma imagem contendo Linha do tempo&#10;&#10;Descrição gerada automaticamente">
            <a:extLst>
              <a:ext uri="{FF2B5EF4-FFF2-40B4-BE49-F238E27FC236}">
                <a16:creationId xmlns="" xmlns:a16="http://schemas.microsoft.com/office/drawing/2014/main" id="{F5A73078-3096-468C-9EC9-DF6D0CA31C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57" r="14439"/>
          <a:stretch/>
        </p:blipFill>
        <p:spPr>
          <a:xfrm>
            <a:off x="4630341" y="572874"/>
            <a:ext cx="7281644" cy="5712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56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0715E07-BE8C-4A39-ABCC-EF608410C32A}"/>
              </a:ext>
            </a:extLst>
          </p:cNvPr>
          <p:cNvSpPr/>
          <p:nvPr/>
        </p:nvSpPr>
        <p:spPr>
          <a:xfrm>
            <a:off x="4424940" y="0"/>
            <a:ext cx="78416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8183" y="5337609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0" y="2721114"/>
            <a:ext cx="435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ATIVIDADES PRÁTICAS</a:t>
            </a:r>
          </a:p>
        </p:txBody>
      </p:sp>
      <p:pic>
        <p:nvPicPr>
          <p:cNvPr id="6" name="Espaço Reservado para Conteúdo 8" descr="Texto&#10;&#10;Descrição gerada automaticamente com confiança média">
            <a:extLst>
              <a:ext uri="{FF2B5EF4-FFF2-40B4-BE49-F238E27FC236}">
                <a16:creationId xmlns="" xmlns:a16="http://schemas.microsoft.com/office/drawing/2014/main" id="{EE58E123-8283-4986-BDC2-954D3075F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21" t="52009" r="6075"/>
          <a:stretch/>
        </p:blipFill>
        <p:spPr>
          <a:xfrm>
            <a:off x="4642441" y="4034307"/>
            <a:ext cx="7406668" cy="21544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8F9E67-5215-4AB7-9A51-EDFB3E65C742}"/>
              </a:ext>
            </a:extLst>
          </p:cNvPr>
          <p:cNvSpPr txBox="1"/>
          <p:nvPr/>
        </p:nvSpPr>
        <p:spPr>
          <a:xfrm>
            <a:off x="4854430" y="1233438"/>
            <a:ext cx="698269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4E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OS AMIGOS DA RECICLAGEM</a:t>
            </a:r>
          </a:p>
          <a:p>
            <a:endParaRPr lang="pt-BR" b="1" dirty="0">
              <a:solidFill>
                <a:srgbClr val="3B281A"/>
              </a:solidFill>
            </a:endParaRPr>
          </a:p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Vamos criar o habito da separação de lixo de uma forma simples e divertida? </a:t>
            </a:r>
            <a:r>
              <a:rPr lang="pt-BR" b="1" i="0" u="none" strike="noStrike" dirty="0">
                <a:effectLst/>
                <a:latin typeface="Caecilia LT Std Light" panose="02060503040505020204" pitchFamily="18" charset="0"/>
              </a:rPr>
              <a:t>imprima</a:t>
            </a:r>
            <a:r>
              <a:rPr lang="pt-BR" b="0" i="0" u="none" strike="noStrike" dirty="0">
                <a:effectLst/>
                <a:latin typeface="Caecilia LT Std Light" panose="02060503040505020204" pitchFamily="18" charset="0"/>
              </a:rPr>
              <a:t> os desenhos dos </a:t>
            </a:r>
            <a:r>
              <a:rPr lang="pt-BR" b="1" i="0" u="none" strike="noStrike" dirty="0">
                <a:effectLst/>
                <a:latin typeface="Caecilia LT Std Light" panose="02060503040505020204" pitchFamily="18" charset="0"/>
              </a:rPr>
              <a:t>Amigos da Reciclagem </a:t>
            </a:r>
            <a:r>
              <a:rPr lang="pt-BR" b="0" i="0" u="none" strike="noStrike" dirty="0">
                <a:effectLst/>
                <a:latin typeface="Caecilia LT Std Light" panose="02060503040505020204" pitchFamily="18" charset="0"/>
              </a:rPr>
              <a:t>e </a:t>
            </a:r>
            <a:r>
              <a:rPr lang="pt-BR" b="1" i="0" u="none" strike="noStrike" dirty="0">
                <a:effectLst/>
                <a:latin typeface="Caecilia LT Std Light" panose="02060503040505020204" pitchFamily="18" charset="0"/>
              </a:rPr>
              <a:t>cole cada um em uma lixeira diferente da sua casa</a:t>
            </a:r>
            <a:r>
              <a:rPr lang="pt-BR" b="0" i="0" u="none" strike="noStrike" dirty="0">
                <a:effectLst/>
                <a:latin typeface="Caecilia LT Std Light" panose="02060503040505020204" pitchFamily="18" charset="0"/>
              </a:rPr>
              <a:t>. Converse com seus pais e explique a importância de manter os amigos monstrinhos alimentados quando o lixo é separado de forma correta. Vamos conhecer nossos amigos? </a:t>
            </a:r>
            <a:endParaRPr lang="pt-BR" dirty="0">
              <a:latin typeface="Caecilia LT Std Light" panose="0206050304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76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0715E07-BE8C-4A39-ABCC-EF608410C32A}"/>
              </a:ext>
            </a:extLst>
          </p:cNvPr>
          <p:cNvSpPr/>
          <p:nvPr/>
        </p:nvSpPr>
        <p:spPr>
          <a:xfrm>
            <a:off x="4424940" y="0"/>
            <a:ext cx="78416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8183" y="5337609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0" y="2721114"/>
            <a:ext cx="435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ATIVIDADES PRÁTICAS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8F9E67-5215-4AB7-9A51-EDFB3E65C742}"/>
              </a:ext>
            </a:extLst>
          </p:cNvPr>
          <p:cNvSpPr txBox="1"/>
          <p:nvPr/>
        </p:nvSpPr>
        <p:spPr>
          <a:xfrm>
            <a:off x="4780290" y="974066"/>
            <a:ext cx="68729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4E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CRIANDO UM LAÇO AFETIVO COM A NATUREZA</a:t>
            </a:r>
          </a:p>
          <a:p>
            <a:endParaRPr lang="pt-BR" b="1" dirty="0">
              <a:solidFill>
                <a:srgbClr val="3B281A"/>
              </a:solidFill>
            </a:endParaRPr>
          </a:p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Frutas e legumes que consumimos em nosso lar vem com uma surpresa que às vezes nem nos lembramos, as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sementes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. Para essa atividade tudo que precisamos é de uma simples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semente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, um pouquinho de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terra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 e muito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amor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 para dar. Vamos criar um laço afetivo com a natureza,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plantando uma semente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que se transformará em uma planta, precisamos cuidar dela com muito amor.  [Ensine para ela a importância do cuidar e a simplicidade desse ato que pode ser feito dentro de casa].</a:t>
            </a: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="" xmlns:a16="http://schemas.microsoft.com/office/drawing/2014/main" id="{EBDAB3D1-08F5-4F1F-80C0-6E562379FF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786" t="64082" r="38776"/>
          <a:stretch/>
        </p:blipFill>
        <p:spPr>
          <a:xfrm>
            <a:off x="6147533" y="3925161"/>
            <a:ext cx="4198776" cy="2463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31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0715E07-BE8C-4A39-ABCC-EF608410C32A}"/>
              </a:ext>
            </a:extLst>
          </p:cNvPr>
          <p:cNvSpPr/>
          <p:nvPr/>
        </p:nvSpPr>
        <p:spPr>
          <a:xfrm>
            <a:off x="4424940" y="0"/>
            <a:ext cx="78416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D601813-71EB-4762-8CB4-42B84200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8183" y="5337609"/>
            <a:ext cx="1753958" cy="947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4BE66B-380C-4A66-8FD3-931DE3237B9D}"/>
              </a:ext>
            </a:extLst>
          </p:cNvPr>
          <p:cNvSpPr txBox="1"/>
          <p:nvPr/>
        </p:nvSpPr>
        <p:spPr>
          <a:xfrm>
            <a:off x="0" y="2721114"/>
            <a:ext cx="435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4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ATIVIDADES PRÁTICAS</a:t>
            </a:r>
          </a:p>
        </p:txBody>
      </p:sp>
      <p:pic>
        <p:nvPicPr>
          <p:cNvPr id="9" name="Imagem 8" descr="Texto, Carta&#10;&#10;Descrição gerada automaticamente">
            <a:extLst>
              <a:ext uri="{FF2B5EF4-FFF2-40B4-BE49-F238E27FC236}">
                <a16:creationId xmlns="" xmlns:a16="http://schemas.microsoft.com/office/drawing/2014/main" id="{DDB05EDD-5FE9-4791-877E-423A286B1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2760" t="44490"/>
          <a:stretch/>
        </p:blipFill>
        <p:spPr>
          <a:xfrm>
            <a:off x="8722979" y="3288455"/>
            <a:ext cx="3362025" cy="281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8F9E67-5215-4AB7-9A51-EDFB3E65C742}"/>
              </a:ext>
            </a:extLst>
          </p:cNvPr>
          <p:cNvSpPr txBox="1"/>
          <p:nvPr/>
        </p:nvSpPr>
        <p:spPr>
          <a:xfrm>
            <a:off x="4854429" y="949353"/>
            <a:ext cx="68729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4E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QUE TAL UM CINEMINHA?</a:t>
            </a:r>
          </a:p>
          <a:p>
            <a:endParaRPr lang="pt-BR" b="1" dirty="0">
              <a:solidFill>
                <a:srgbClr val="3B281A"/>
              </a:solidFill>
            </a:endParaRPr>
          </a:p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Caecilia LT Std Light" panose="02060503040505020204" pitchFamily="18" charset="0"/>
              </a:rPr>
              <a:t>Assistam online com seus amigos!  Todas as Crianças amam histórias e nós podemos usar isso para incentivá-las a criar mais consciência do planeta em que vivem e de todas as coisas maravilhosas que nele habitam. Para essa atividade é necessário apenas estar presente com sua criança para um bom e divertido filme. Preparamos uma lista especial para vocês.</a:t>
            </a:r>
          </a:p>
          <a:p>
            <a:endParaRPr lang="pt-BR" dirty="0">
              <a:solidFill>
                <a:srgbClr val="000000"/>
              </a:solidFill>
              <a:latin typeface="Caecilia LT Std Light" panose="02060503040505020204" pitchFamily="18" charset="0"/>
            </a:endParaRPr>
          </a:p>
          <a:p>
            <a:endParaRPr lang="pt-BR" dirty="0">
              <a:solidFill>
                <a:srgbClr val="000000"/>
              </a:solidFill>
              <a:latin typeface="Caecilia LT Std Light" panose="02060503040505020204" pitchFamily="18" charset="0"/>
            </a:endParaRPr>
          </a:p>
          <a:p>
            <a:endParaRPr lang="pt-BR" dirty="0">
              <a:solidFill>
                <a:srgbClr val="000000"/>
              </a:solidFill>
              <a:latin typeface="Caecilia LT Std Light" panose="0206050304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YACgEa7h_Rs 0"/>
              </a:rPr>
              <a:t>Wall-E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 </a:t>
            </a:r>
            <a:endParaRPr lang="pt-BR" dirty="0">
              <a:solidFill>
                <a:srgbClr val="000000"/>
              </a:solidFill>
              <a:effectLst/>
              <a:latin typeface="YACgEa7h_Rs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Bee </a:t>
            </a: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YACgEa7h_Rs 0"/>
              </a:rPr>
              <a:t>Movie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: A vida de uma abelha</a:t>
            </a:r>
            <a:endParaRPr lang="pt-BR" dirty="0">
              <a:solidFill>
                <a:srgbClr val="000000"/>
              </a:solidFill>
              <a:effectLst/>
              <a:latin typeface="YACgEa7h_Rs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Os sem-florestas</a:t>
            </a:r>
            <a:endParaRPr lang="pt-BR" dirty="0">
              <a:solidFill>
                <a:srgbClr val="000000"/>
              </a:solidFill>
              <a:effectLst/>
              <a:latin typeface="YACgEa7h_Rs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YACgEa7h_Rs 0"/>
              </a:rPr>
              <a:t>Lorax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: Em busca da </a:t>
            </a: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YACgEa7h_Rs 0"/>
              </a:rPr>
              <a:t>Trúfula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 perdida</a:t>
            </a:r>
            <a:endParaRPr lang="pt-BR" dirty="0">
              <a:solidFill>
                <a:srgbClr val="000000"/>
              </a:solidFill>
              <a:effectLst/>
              <a:latin typeface="YACgEa7h_Rs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YACgEa7h_Rs 0"/>
              </a:rPr>
              <a:t>Nausicaä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YACgEa7h_Rs 0"/>
              </a:rPr>
              <a:t> do Vale do 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rgbClr val="000000"/>
                </a:solidFill>
                <a:latin typeface="YACgEa7h_Rs 0"/>
              </a:rPr>
              <a:t>Tomorrowland</a:t>
            </a:r>
            <a:r>
              <a:rPr lang="pt-BR" b="1" dirty="0">
                <a:solidFill>
                  <a:srgbClr val="000000"/>
                </a:solidFill>
                <a:latin typeface="YACgEa7h_Rs 0"/>
              </a:rPr>
              <a:t> um lugar onde nada é impossível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6156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737</Words>
  <Application>Microsoft Office PowerPoint</Application>
  <PresentationFormat>Personalizar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Wendy Lima</dc:creator>
  <cp:lastModifiedBy>Usuário</cp:lastModifiedBy>
  <cp:revision>12</cp:revision>
  <dcterms:created xsi:type="dcterms:W3CDTF">2021-04-06T17:05:30Z</dcterms:created>
  <dcterms:modified xsi:type="dcterms:W3CDTF">2021-04-11T23:26:10Z</dcterms:modified>
</cp:coreProperties>
</file>