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7772400" cx="10058400"/>
  <p:notesSz cx="6858000" cy="9144000"/>
  <p:embeddedFontLst>
    <p:embeddedFont>
      <p:font typeface="Montserrat Black"/>
      <p:bold r:id="rId20"/>
      <p:boldItalic r:id="rId21"/>
    </p:embeddedFont>
    <p:embeddedFont>
      <p:font typeface="Montserrat"/>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MontserratBlack-bold.fntdata"/><Relationship Id="rId22" Type="http://schemas.openxmlformats.org/officeDocument/2006/relationships/font" Target="fonts/Montserrat-regular.fntdata"/><Relationship Id="rId21" Type="http://schemas.openxmlformats.org/officeDocument/2006/relationships/font" Target="fonts/MontserratBlack-boldItalic.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Montserra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792af4e374_0_0: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92af4e37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g792af4e374_0_210: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792af4e374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g792af4e374_0_244: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792af4e374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g792af4e374_0_260: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792af4e374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Google Shape;416;g792af4e374_0_285: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792af4e374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Google Shape;439;g792af4e374_0_298: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792af4e374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3" name="Shape 473"/>
        <p:cNvGrpSpPr/>
        <p:nvPr/>
      </p:nvGrpSpPr>
      <p:grpSpPr>
        <a:xfrm>
          <a:off x="0" y="0"/>
          <a:ext cx="0" cy="0"/>
          <a:chOff x="0" y="0"/>
          <a:chExt cx="0" cy="0"/>
        </a:xfrm>
      </p:grpSpPr>
      <p:sp>
        <p:nvSpPr>
          <p:cNvPr id="474" name="Google Shape;474;g792af4e374_0_320: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792af4e374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792af4e374_0_19: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92af4e37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792af4e374_0_38: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92af4e374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792af4e374_0_67: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92af4e374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792af4e374_0_83: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792af4e374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792af4e374_0_153: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792af4e374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792af4e374_0_386: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792af4e374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792af4e374_0_182: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792af4e374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42879" y="1125136"/>
            <a:ext cx="9372900" cy="31017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42870" y="4282678"/>
            <a:ext cx="9372900" cy="1197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42870" y="1671478"/>
            <a:ext cx="9372900" cy="29670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42870" y="4763362"/>
            <a:ext cx="9372900" cy="1965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42870" y="3250173"/>
            <a:ext cx="9372900" cy="127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42870" y="1741518"/>
            <a:ext cx="9372900" cy="516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42870" y="1741518"/>
            <a:ext cx="4399800" cy="516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5315640" y="1741518"/>
            <a:ext cx="4399800" cy="516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42870" y="839573"/>
            <a:ext cx="3088800" cy="1141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42870" y="2099840"/>
            <a:ext cx="3088800" cy="4804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39275" y="680227"/>
            <a:ext cx="7004400" cy="6181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92050" y="1863464"/>
            <a:ext cx="4449600" cy="2239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92050" y="4235758"/>
            <a:ext cx="4449600" cy="1866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5433450" y="1094158"/>
            <a:ext cx="4220400" cy="5583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42870" y="6392869"/>
            <a:ext cx="6598800" cy="9144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900" cy="865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42870" y="1741518"/>
            <a:ext cx="9372900" cy="516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 Id="rId4" Type="http://schemas.openxmlformats.org/officeDocument/2006/relationships/image" Target="../media/image18.jp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hyperlink" Target="https://www.flickr.com/photos/isaacmao/765073/in/photolist-4VqV" TargetMode="External"/><Relationship Id="rId5" Type="http://schemas.openxmlformats.org/officeDocument/2006/relationships/image" Target="../media/image2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jpg"/><Relationship Id="rId4" Type="http://schemas.openxmlformats.org/officeDocument/2006/relationships/image" Target="../media/image30.jpg"/><Relationship Id="rId5" Type="http://schemas.openxmlformats.org/officeDocument/2006/relationships/image" Target="../media/image29.jpg"/><Relationship Id="rId6" Type="http://schemas.openxmlformats.org/officeDocument/2006/relationships/hyperlink" Target="https://www.flickr.com/photos/ciat/5740350168/in/photostrea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flickr.com/photos/bfra07/4641824922" TargetMode="External"/><Relationship Id="rId4" Type="http://schemas.openxmlformats.org/officeDocument/2006/relationships/image" Target="../media/image24.jpg"/><Relationship Id="rId5"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0.jpg"/><Relationship Id="rId4" Type="http://schemas.openxmlformats.org/officeDocument/2006/relationships/hyperlink" Target="https://www.flickr.com/photos/statephotos/23076185424" TargetMode="External"/><Relationship Id="rId5" Type="http://schemas.openxmlformats.org/officeDocument/2006/relationships/image" Target="../media/image17.jpg"/><Relationship Id="rId6" Type="http://schemas.openxmlformats.org/officeDocument/2006/relationships/hyperlink" Target="https://www.flickr.com/photos/statephotos/26307463260" TargetMode="External"/><Relationship Id="rId7" Type="http://schemas.openxmlformats.org/officeDocument/2006/relationships/image" Target="../media/image2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gif"/><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hyperlink" Target="https://www.flickr.com/photos/58869428@N05/18179255064" TargetMode="External"/><Relationship Id="rId6"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7.jpg"/><Relationship Id="rId4" Type="http://schemas.openxmlformats.org/officeDocument/2006/relationships/image" Target="../media/image21.jpg"/><Relationship Id="rId5" Type="http://schemas.openxmlformats.org/officeDocument/2006/relationships/image" Target="../media/image10.jpg"/><Relationship Id="rId6" Type="http://schemas.openxmlformats.org/officeDocument/2006/relationships/hyperlink" Target="https://pixabay.com/users/WikiImages-1897/?utm_source=link-attribution&amp;utm_medium=referral&amp;utm_campaign=image&amp;utm_content=62989" TargetMode="External"/><Relationship Id="rId7" Type="http://schemas.openxmlformats.org/officeDocument/2006/relationships/hyperlink" Target="https://pixabay.com/?utm_source=link-attribution&amp;utm_medium=referral&amp;utm_campaign=image&amp;utm_content=6298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1.png"/><Relationship Id="rId4" Type="http://schemas.openxmlformats.org/officeDocument/2006/relationships/image" Target="../media/image3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25.jpg"/><Relationship Id="rId5" Type="http://schemas.openxmlformats.org/officeDocument/2006/relationships/hyperlink" Target="https://www.greenpeace.org/philippines/history-and-victories/" TargetMode="External"/><Relationship Id="rId6"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hyperlink" Target="https://www.flickr.com/photos/nrcgov/" TargetMode="External"/><Relationship Id="rId5" Type="http://schemas.openxmlformats.org/officeDocument/2006/relationships/image" Target="../media/image4.jpg"/><Relationship Id="rId6" Type="http://schemas.openxmlformats.org/officeDocument/2006/relationships/hyperlink" Target="http://fiercegreenfire.bullfrogcommunities.com/fgf_resourc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hyperlink" Target="https://www.flickr.com/photos/57768042@N00/4400643804" TargetMode="External"/><Relationship Id="rId5" Type="http://schemas.openxmlformats.org/officeDocument/2006/relationships/image" Target="../media/image8.jpg"/><Relationship Id="rId6" Type="http://schemas.openxmlformats.org/officeDocument/2006/relationships/hyperlink" Target="http://rstilleyphotography.com/?page_id=603" TargetMode="External"/><Relationship Id="rId7" Type="http://schemas.openxmlformats.org/officeDocument/2006/relationships/hyperlink" Target="https://www.ncdcr.gov/" TargetMode="External"/><Relationship Id="rId8" Type="http://schemas.openxmlformats.org/officeDocument/2006/relationships/hyperlink" Target="https://www.ncdcr.go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jpg"/><Relationship Id="rId4" Type="http://schemas.openxmlformats.org/officeDocument/2006/relationships/hyperlink" Target="https://www.flickr.com/photos/iaea_imagebank/5613115146" TargetMode="External"/><Relationship Id="rId5"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458850" y="5504541"/>
            <a:ext cx="3176153" cy="1688401"/>
          </a:xfrm>
          <a:prstGeom prst="rect">
            <a:avLst/>
          </a:prstGeom>
          <a:noFill/>
          <a:ln>
            <a:noFill/>
          </a:ln>
        </p:spPr>
      </p:pic>
      <p:sp>
        <p:nvSpPr>
          <p:cNvPr id="55" name="Google Shape;55;p13"/>
          <p:cNvSpPr txBox="1"/>
          <p:nvPr/>
        </p:nvSpPr>
        <p:spPr>
          <a:xfrm>
            <a:off x="2306450" y="5428341"/>
            <a:ext cx="3407700" cy="1880400"/>
          </a:xfrm>
          <a:prstGeom prst="rect">
            <a:avLst/>
          </a:prstGeom>
          <a:noFill/>
          <a:ln cap="flat" cmpd="sng" w="38100">
            <a:solidFill>
              <a:srgbClr val="CAD82A"/>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nvSpPr>
        <p:spPr>
          <a:xfrm>
            <a:off x="512700" y="409950"/>
            <a:ext cx="2770200" cy="10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ontserrat Black"/>
                <a:ea typeface="Montserrat Black"/>
                <a:cs typeface="Montserrat Black"/>
                <a:sym typeface="Montserrat Black"/>
              </a:rPr>
              <a:t>1720 </a:t>
            </a:r>
            <a:endParaRPr sz="2600">
              <a:latin typeface="Montserrat Black"/>
              <a:ea typeface="Montserrat Black"/>
              <a:cs typeface="Montserrat Black"/>
              <a:sym typeface="Montserrat Black"/>
            </a:endParaRPr>
          </a:p>
          <a:p>
            <a:pPr indent="0" lvl="0" marL="0" rtl="0" algn="l">
              <a:spcBef>
                <a:spcPts val="0"/>
              </a:spcBef>
              <a:spcAft>
                <a:spcPts val="0"/>
              </a:spcAft>
              <a:buNone/>
            </a:pPr>
            <a:r>
              <a:rPr lang="en" sz="900">
                <a:solidFill>
                  <a:schemeClr val="dk1"/>
                </a:solidFill>
                <a:latin typeface="Montserrat"/>
                <a:ea typeface="Montserrat"/>
                <a:cs typeface="Montserrat"/>
                <a:sym typeface="Montserrat"/>
              </a:rPr>
              <a:t>En India, cientos de Bishnois Hindúes de Khejadali son asesinados tratando de proteger los árboles contra el Maharajá de Jodhpur, que necesitaba madera para la construcción de su palacio. Este evento se considerará el origen del movimiento Chipko del Siglo XX.</a:t>
            </a:r>
            <a:endParaRPr sz="9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cxnSp>
        <p:nvCxnSpPr>
          <p:cNvPr id="57" name="Google Shape;57;p13"/>
          <p:cNvCxnSpPr/>
          <p:nvPr/>
        </p:nvCxnSpPr>
        <p:spPr>
          <a:xfrm>
            <a:off x="367400" y="839973"/>
            <a:ext cx="0" cy="2953500"/>
          </a:xfrm>
          <a:prstGeom prst="straightConnector1">
            <a:avLst/>
          </a:prstGeom>
          <a:noFill/>
          <a:ln cap="flat" cmpd="sng" w="38100">
            <a:solidFill>
              <a:srgbClr val="07074E"/>
            </a:solidFill>
            <a:prstDash val="solid"/>
            <a:round/>
            <a:headEnd len="med" w="med" type="none"/>
            <a:tailEnd len="med" w="med" type="none"/>
          </a:ln>
        </p:spPr>
      </p:cxnSp>
      <p:sp>
        <p:nvSpPr>
          <p:cNvPr id="58" name="Google Shape;58;p13"/>
          <p:cNvSpPr/>
          <p:nvPr/>
        </p:nvSpPr>
        <p:spPr>
          <a:xfrm>
            <a:off x="213650" y="522950"/>
            <a:ext cx="307500" cy="317100"/>
          </a:xfrm>
          <a:prstGeom prst="ellipse">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txBox="1"/>
          <p:nvPr/>
        </p:nvSpPr>
        <p:spPr>
          <a:xfrm>
            <a:off x="3910200" y="1797850"/>
            <a:ext cx="2654400" cy="188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ontserrat Black"/>
                <a:ea typeface="Montserrat Black"/>
                <a:cs typeface="Montserrat Black"/>
                <a:sym typeface="Montserrat Black"/>
              </a:rPr>
              <a:t>1824</a:t>
            </a:r>
            <a:r>
              <a:rPr lang="en" sz="1800">
                <a:latin typeface="Montserrat Black"/>
                <a:ea typeface="Montserrat Black"/>
                <a:cs typeface="Montserrat Black"/>
                <a:sym typeface="Montserrat Black"/>
              </a:rPr>
              <a:t> </a:t>
            </a:r>
            <a:endParaRPr sz="1800">
              <a:latin typeface="Montserrat Black"/>
              <a:ea typeface="Montserrat Black"/>
              <a:cs typeface="Montserrat Black"/>
              <a:sym typeface="Montserrat Black"/>
            </a:endParaRPr>
          </a:p>
          <a:p>
            <a:pPr indent="0" lvl="0" marL="0" rtl="0" algn="l">
              <a:lnSpc>
                <a:spcPct val="100000"/>
              </a:lnSpc>
              <a:spcBef>
                <a:spcPts val="0"/>
              </a:spcBef>
              <a:spcAft>
                <a:spcPts val="0"/>
              </a:spcAft>
              <a:buClr>
                <a:schemeClr val="dk1"/>
              </a:buClr>
              <a:buSzPts val="1100"/>
              <a:buFont typeface="Arial"/>
              <a:buNone/>
            </a:pPr>
            <a:r>
              <a:rPr lang="en" sz="900">
                <a:latin typeface="Montserrat"/>
                <a:ea typeface="Montserrat"/>
                <a:cs typeface="Montserrat"/>
                <a:sym typeface="Montserrat"/>
              </a:rPr>
              <a:t>El científico francés Jean Baptiste Joseph Fourier describe la atmósfera de la Tierra como una manta aislante para el planeta. Fourier es el primero en usar el término "efecto invernadero" para describir cómo los gases mantienen la temperatura de la Tierra a pesar de nuestra gran distancia del sol.</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60" name="Google Shape;60;p13"/>
          <p:cNvSpPr/>
          <p:nvPr/>
        </p:nvSpPr>
        <p:spPr>
          <a:xfrm>
            <a:off x="3602429" y="1976787"/>
            <a:ext cx="307500" cy="317100"/>
          </a:xfrm>
          <a:prstGeom prst="ellipse">
            <a:avLst/>
          </a:prstGeom>
          <a:solidFill>
            <a:srgbClr val="3B4C80"/>
          </a:solidFill>
          <a:ln cap="flat" cmpd="sng" w="9525">
            <a:solidFill>
              <a:srgbClr val="3B4C8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2155325" y="4716575"/>
            <a:ext cx="307500" cy="317100"/>
          </a:xfrm>
          <a:prstGeom prst="ellipse">
            <a:avLst/>
          </a:prstGeom>
          <a:solidFill>
            <a:srgbClr val="CAD82A"/>
          </a:solidFill>
          <a:ln cap="flat" cmpd="sng" w="9525">
            <a:solidFill>
              <a:srgbClr val="CAD8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2" name="Google Shape;62;p13"/>
          <p:cNvCxnSpPr/>
          <p:nvPr/>
        </p:nvCxnSpPr>
        <p:spPr>
          <a:xfrm flipH="1">
            <a:off x="2310475" y="3763150"/>
            <a:ext cx="6900" cy="1020900"/>
          </a:xfrm>
          <a:prstGeom prst="straightConnector1">
            <a:avLst/>
          </a:prstGeom>
          <a:noFill/>
          <a:ln cap="flat" cmpd="sng" w="38100">
            <a:solidFill>
              <a:srgbClr val="CAD82A"/>
            </a:solidFill>
            <a:prstDash val="solid"/>
            <a:round/>
            <a:headEnd len="med" w="med" type="none"/>
            <a:tailEnd len="med" w="med" type="none"/>
          </a:ln>
        </p:spPr>
      </p:cxnSp>
      <p:cxnSp>
        <p:nvCxnSpPr>
          <p:cNvPr id="63" name="Google Shape;63;p13"/>
          <p:cNvCxnSpPr/>
          <p:nvPr/>
        </p:nvCxnSpPr>
        <p:spPr>
          <a:xfrm>
            <a:off x="3752775" y="2280375"/>
            <a:ext cx="0" cy="1493100"/>
          </a:xfrm>
          <a:prstGeom prst="straightConnector1">
            <a:avLst/>
          </a:prstGeom>
          <a:noFill/>
          <a:ln cap="flat" cmpd="sng" w="38100">
            <a:solidFill>
              <a:srgbClr val="3B4C80"/>
            </a:solidFill>
            <a:prstDash val="solid"/>
            <a:round/>
            <a:headEnd len="med" w="med" type="none"/>
            <a:tailEnd len="med" w="med" type="none"/>
          </a:ln>
        </p:spPr>
      </p:cxnSp>
      <p:sp>
        <p:nvSpPr>
          <p:cNvPr id="64" name="Google Shape;64;p13"/>
          <p:cNvSpPr txBox="1"/>
          <p:nvPr/>
        </p:nvSpPr>
        <p:spPr>
          <a:xfrm>
            <a:off x="2534900" y="4224575"/>
            <a:ext cx="1959000" cy="8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ontserrat Black"/>
                <a:ea typeface="Montserrat Black"/>
                <a:cs typeface="Montserrat Black"/>
                <a:sym typeface="Montserrat Black"/>
              </a:rPr>
              <a:t>1820</a:t>
            </a:r>
            <a:r>
              <a:rPr lang="en" sz="1800">
                <a:latin typeface="Montserrat Black"/>
                <a:ea typeface="Montserrat Black"/>
                <a:cs typeface="Montserrat Black"/>
                <a:sym typeface="Montserrat Black"/>
              </a:rPr>
              <a:t> </a:t>
            </a:r>
            <a:endParaRPr sz="1800">
              <a:latin typeface="Montserrat Black"/>
              <a:ea typeface="Montserrat Black"/>
              <a:cs typeface="Montserrat Black"/>
              <a:sym typeface="Montserrat Black"/>
            </a:endParaRPr>
          </a:p>
          <a:p>
            <a:pPr indent="0" lvl="0" marL="0" rtl="0" algn="l">
              <a:spcBef>
                <a:spcPts val="0"/>
              </a:spcBef>
              <a:spcAft>
                <a:spcPts val="0"/>
              </a:spcAft>
              <a:buNone/>
            </a:pPr>
            <a:r>
              <a:rPr lang="en" sz="900">
                <a:latin typeface="Montserrat"/>
                <a:ea typeface="Montserrat"/>
                <a:cs typeface="Montserrat"/>
                <a:sym typeface="Montserrat"/>
              </a:rPr>
              <a:t>La población humana mundial alcanza los mil millones.</a:t>
            </a:r>
            <a:endParaRPr sz="900">
              <a:latin typeface="Montserrat"/>
              <a:ea typeface="Montserrat"/>
              <a:cs typeface="Montserrat"/>
              <a:sym typeface="Montserrat"/>
            </a:endParaRPr>
          </a:p>
        </p:txBody>
      </p:sp>
      <p:cxnSp>
        <p:nvCxnSpPr>
          <p:cNvPr id="65" name="Google Shape;65;p13"/>
          <p:cNvCxnSpPr/>
          <p:nvPr/>
        </p:nvCxnSpPr>
        <p:spPr>
          <a:xfrm>
            <a:off x="6693700" y="1707800"/>
            <a:ext cx="0" cy="1485000"/>
          </a:xfrm>
          <a:prstGeom prst="straightConnector1">
            <a:avLst/>
          </a:prstGeom>
          <a:noFill/>
          <a:ln cap="flat" cmpd="sng" w="38100">
            <a:solidFill>
              <a:srgbClr val="616B8F"/>
            </a:solidFill>
            <a:prstDash val="solid"/>
            <a:round/>
            <a:headEnd len="med" w="med" type="none"/>
            <a:tailEnd len="med" w="med" type="none"/>
          </a:ln>
        </p:spPr>
      </p:cxnSp>
      <p:pic>
        <p:nvPicPr>
          <p:cNvPr id="66" name="Google Shape;66;p13"/>
          <p:cNvPicPr preferRelativeResize="0"/>
          <p:nvPr/>
        </p:nvPicPr>
        <p:blipFill>
          <a:blip r:embed="rId4">
            <a:alphaModFix/>
          </a:blip>
          <a:stretch>
            <a:fillRect/>
          </a:stretch>
        </p:blipFill>
        <p:spPr>
          <a:xfrm>
            <a:off x="6891750" y="1609350"/>
            <a:ext cx="1593658" cy="2015125"/>
          </a:xfrm>
          <a:prstGeom prst="rect">
            <a:avLst/>
          </a:prstGeom>
          <a:noFill/>
          <a:ln>
            <a:noFill/>
          </a:ln>
        </p:spPr>
      </p:pic>
      <p:sp>
        <p:nvSpPr>
          <p:cNvPr id="67" name="Google Shape;67;p13"/>
          <p:cNvSpPr/>
          <p:nvPr/>
        </p:nvSpPr>
        <p:spPr>
          <a:xfrm>
            <a:off x="6875900" y="1599600"/>
            <a:ext cx="1620000" cy="2015100"/>
          </a:xfrm>
          <a:prstGeom prst="rect">
            <a:avLst/>
          </a:prstGeom>
          <a:noFill/>
          <a:ln cap="flat" cmpd="sng" w="38100">
            <a:solidFill>
              <a:srgbClr val="616B8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8" name="Google Shape;68;p13"/>
          <p:cNvCxnSpPr/>
          <p:nvPr/>
        </p:nvCxnSpPr>
        <p:spPr>
          <a:xfrm>
            <a:off x="2641353" y="5253816"/>
            <a:ext cx="1756500" cy="0"/>
          </a:xfrm>
          <a:prstGeom prst="straightConnector1">
            <a:avLst/>
          </a:prstGeom>
          <a:noFill/>
          <a:ln cap="flat" cmpd="sng" w="38100">
            <a:solidFill>
              <a:srgbClr val="CAD82A"/>
            </a:solidFill>
            <a:prstDash val="solid"/>
            <a:round/>
            <a:headEnd len="med" w="med" type="none"/>
            <a:tailEnd len="med" w="med" type="none"/>
          </a:ln>
        </p:spPr>
      </p:cxnSp>
      <p:sp>
        <p:nvSpPr>
          <p:cNvPr id="69" name="Google Shape;69;p13"/>
          <p:cNvSpPr/>
          <p:nvPr/>
        </p:nvSpPr>
        <p:spPr>
          <a:xfrm>
            <a:off x="6694209" y="4763425"/>
            <a:ext cx="307500" cy="317100"/>
          </a:xfrm>
          <a:prstGeom prst="ellipse">
            <a:avLst/>
          </a:prstGeom>
          <a:solidFill>
            <a:srgbClr val="DBF93F"/>
          </a:solidFill>
          <a:ln cap="flat" cmpd="sng" w="9525">
            <a:solidFill>
              <a:srgbClr val="DBF93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0" name="Google Shape;70;p13"/>
          <p:cNvCxnSpPr/>
          <p:nvPr/>
        </p:nvCxnSpPr>
        <p:spPr>
          <a:xfrm flipH="1">
            <a:off x="6849359" y="3810000"/>
            <a:ext cx="6900" cy="1020900"/>
          </a:xfrm>
          <a:prstGeom prst="straightConnector1">
            <a:avLst/>
          </a:prstGeom>
          <a:noFill/>
          <a:ln cap="flat" cmpd="sng" w="38100">
            <a:solidFill>
              <a:srgbClr val="DBF93F"/>
            </a:solidFill>
            <a:prstDash val="solid"/>
            <a:round/>
            <a:headEnd len="med" w="med" type="none"/>
            <a:tailEnd len="med" w="med" type="none"/>
          </a:ln>
        </p:spPr>
      </p:cxnSp>
      <p:sp>
        <p:nvSpPr>
          <p:cNvPr id="71" name="Google Shape;71;p13"/>
          <p:cNvSpPr txBox="1"/>
          <p:nvPr/>
        </p:nvSpPr>
        <p:spPr>
          <a:xfrm>
            <a:off x="7110584" y="3892150"/>
            <a:ext cx="2654400" cy="188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ontserrat Black"/>
                <a:ea typeface="Montserrat Black"/>
                <a:cs typeface="Montserrat Black"/>
                <a:sym typeface="Montserrat Black"/>
              </a:rPr>
              <a:t>1856</a:t>
            </a:r>
            <a:r>
              <a:rPr lang="en" sz="1800">
                <a:latin typeface="Montserrat Black"/>
                <a:ea typeface="Montserrat Black"/>
                <a:cs typeface="Montserrat Black"/>
                <a:sym typeface="Montserrat Black"/>
              </a:rPr>
              <a:t> </a:t>
            </a:r>
            <a:endParaRPr sz="1800">
              <a:latin typeface="Montserrat Black"/>
              <a:ea typeface="Montserrat Black"/>
              <a:cs typeface="Montserrat Black"/>
              <a:sym typeface="Montserrat Black"/>
            </a:endParaRPr>
          </a:p>
          <a:p>
            <a:pPr indent="0" lvl="0" marL="0" rtl="0" algn="l">
              <a:lnSpc>
                <a:spcPct val="100000"/>
              </a:lnSpc>
              <a:spcBef>
                <a:spcPts val="0"/>
              </a:spcBef>
              <a:spcAft>
                <a:spcPts val="0"/>
              </a:spcAft>
              <a:buClr>
                <a:schemeClr val="dk1"/>
              </a:buClr>
              <a:buSzPts val="1100"/>
              <a:buFont typeface="Arial"/>
              <a:buNone/>
            </a:pPr>
            <a:r>
              <a:rPr lang="en" sz="900">
                <a:solidFill>
                  <a:srgbClr val="211D1E"/>
                </a:solidFill>
                <a:highlight>
                  <a:srgbClr val="FFFFFF"/>
                </a:highlight>
                <a:latin typeface="Montserrat"/>
                <a:ea typeface="Montserrat"/>
                <a:cs typeface="Montserrat"/>
                <a:sym typeface="Montserrat"/>
              </a:rPr>
              <a:t>Aunque a menudo se atribuye al físico irlandés John Tyndall, en realidad, fue la científica estadounidense Eunice Newton Foote quien primero teorizó que los aumentos de dióxido de carbono en la atmósfera podrían afectar la temperatura de la Tierra.</a:t>
            </a:r>
            <a:endParaRPr sz="900">
              <a:solidFill>
                <a:srgbClr val="211D1E"/>
              </a:solidFill>
              <a:highlight>
                <a:srgbClr val="FFFFFF"/>
              </a:highlight>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solidFill>
                <a:srgbClr val="211D1E"/>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900">
              <a:solidFill>
                <a:srgbClr val="211D1E"/>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Clr>
                <a:srgbClr val="000000"/>
              </a:buClr>
              <a:buSzPts val="1100"/>
              <a:buFont typeface="Arial"/>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pic>
        <p:nvPicPr>
          <p:cNvPr id="72" name="Google Shape;72;p13"/>
          <p:cNvPicPr preferRelativeResize="0"/>
          <p:nvPr/>
        </p:nvPicPr>
        <p:blipFill rotWithShape="1">
          <a:blip r:embed="rId5">
            <a:alphaModFix/>
          </a:blip>
          <a:srcRect b="0" l="29168" r="0" t="0"/>
          <a:stretch/>
        </p:blipFill>
        <p:spPr>
          <a:xfrm>
            <a:off x="6875903" y="5591461"/>
            <a:ext cx="2770200" cy="1867250"/>
          </a:xfrm>
          <a:prstGeom prst="rect">
            <a:avLst/>
          </a:prstGeom>
          <a:noFill/>
          <a:ln cap="flat" cmpd="sng" w="38100">
            <a:solidFill>
              <a:srgbClr val="DBF93F"/>
            </a:solidFill>
            <a:prstDash val="solid"/>
            <a:round/>
            <a:headEnd len="sm" w="sm" type="none"/>
            <a:tailEnd len="sm" w="sm" type="none"/>
          </a:ln>
        </p:spPr>
      </p:pic>
      <p:cxnSp>
        <p:nvCxnSpPr>
          <p:cNvPr id="73" name="Google Shape;73;p13"/>
          <p:cNvCxnSpPr/>
          <p:nvPr/>
        </p:nvCxnSpPr>
        <p:spPr>
          <a:xfrm>
            <a:off x="7001703" y="5428339"/>
            <a:ext cx="1756500" cy="0"/>
          </a:xfrm>
          <a:prstGeom prst="straightConnector1">
            <a:avLst/>
          </a:prstGeom>
          <a:noFill/>
          <a:ln cap="flat" cmpd="sng" w="38100">
            <a:solidFill>
              <a:srgbClr val="DBF93F"/>
            </a:solidFill>
            <a:prstDash val="solid"/>
            <a:round/>
            <a:headEnd len="med" w="med" type="none"/>
            <a:tailEnd len="med" w="med" type="none"/>
          </a:ln>
        </p:spPr>
      </p:cxnSp>
      <p:sp>
        <p:nvSpPr>
          <p:cNvPr id="74" name="Google Shape;74;p13"/>
          <p:cNvSpPr txBox="1"/>
          <p:nvPr/>
        </p:nvSpPr>
        <p:spPr>
          <a:xfrm>
            <a:off x="6856250" y="7458711"/>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000000"/>
                </a:solidFill>
                <a:latin typeface="Montserrat"/>
                <a:ea typeface="Montserrat"/>
                <a:cs typeface="Montserrat"/>
                <a:sym typeface="Montserrat"/>
              </a:rPr>
              <a:t>Drawing by Carlyn Iverson, NOAA Climate.gov.</a:t>
            </a:r>
            <a:r>
              <a:rPr lang="en" sz="1000">
                <a:solidFill>
                  <a:srgbClr val="888888"/>
                </a:solidFill>
                <a:highlight>
                  <a:srgbClr val="FFFFFF"/>
                </a:highlight>
                <a:latin typeface="Trebuchet MS"/>
                <a:ea typeface="Trebuchet MS"/>
                <a:cs typeface="Trebuchet MS"/>
                <a:sym typeface="Trebuchet MS"/>
              </a:rPr>
              <a:t> </a:t>
            </a:r>
            <a:endParaRPr/>
          </a:p>
        </p:txBody>
      </p:sp>
      <p:sp>
        <p:nvSpPr>
          <p:cNvPr id="75" name="Google Shape;75;p13"/>
          <p:cNvSpPr/>
          <p:nvPr/>
        </p:nvSpPr>
        <p:spPr>
          <a:xfrm>
            <a:off x="-210779" y="3765140"/>
            <a:ext cx="10428900" cy="45000"/>
          </a:xfrm>
          <a:prstGeom prst="rect">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22"/>
          <p:cNvSpPr txBox="1"/>
          <p:nvPr/>
        </p:nvSpPr>
        <p:spPr>
          <a:xfrm>
            <a:off x="508200" y="193400"/>
            <a:ext cx="2770200" cy="8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ontserrat Black"/>
                <a:ea typeface="Montserrat Black"/>
                <a:cs typeface="Montserrat Black"/>
                <a:sym typeface="Montserrat Black"/>
              </a:rPr>
              <a:t>1990 </a:t>
            </a:r>
            <a:endParaRPr sz="9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El Día de la Tierra se globaliza, con eventos organizados en más de 140 naciones.</a:t>
            </a:r>
            <a:endParaRPr sz="1000">
              <a:latin typeface="Montserrat"/>
              <a:ea typeface="Montserrat"/>
              <a:cs typeface="Montserrat"/>
              <a:sym typeface="Montserrat"/>
            </a:endParaRPr>
          </a:p>
        </p:txBody>
      </p:sp>
      <p:cxnSp>
        <p:nvCxnSpPr>
          <p:cNvPr id="324" name="Google Shape;324;p22"/>
          <p:cNvCxnSpPr/>
          <p:nvPr/>
        </p:nvCxnSpPr>
        <p:spPr>
          <a:xfrm>
            <a:off x="367400" y="619380"/>
            <a:ext cx="0" cy="3165300"/>
          </a:xfrm>
          <a:prstGeom prst="straightConnector1">
            <a:avLst/>
          </a:prstGeom>
          <a:noFill/>
          <a:ln cap="flat" cmpd="sng" w="38100">
            <a:solidFill>
              <a:srgbClr val="07074E"/>
            </a:solidFill>
            <a:prstDash val="solid"/>
            <a:round/>
            <a:headEnd len="med" w="med" type="none"/>
            <a:tailEnd len="med" w="med" type="none"/>
          </a:ln>
        </p:spPr>
      </p:cxnSp>
      <p:sp>
        <p:nvSpPr>
          <p:cNvPr id="325" name="Google Shape;325;p22"/>
          <p:cNvSpPr/>
          <p:nvPr/>
        </p:nvSpPr>
        <p:spPr>
          <a:xfrm>
            <a:off x="213650" y="370550"/>
            <a:ext cx="307500" cy="317100"/>
          </a:xfrm>
          <a:prstGeom prst="ellipse">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6" name="Google Shape;326;p22"/>
          <p:cNvCxnSpPr/>
          <p:nvPr/>
        </p:nvCxnSpPr>
        <p:spPr>
          <a:xfrm>
            <a:off x="814212" y="1515596"/>
            <a:ext cx="0" cy="2261400"/>
          </a:xfrm>
          <a:prstGeom prst="straightConnector1">
            <a:avLst/>
          </a:prstGeom>
          <a:noFill/>
          <a:ln cap="flat" cmpd="sng" w="38100">
            <a:solidFill>
              <a:srgbClr val="07074E"/>
            </a:solidFill>
            <a:prstDash val="solid"/>
            <a:round/>
            <a:headEnd len="med" w="med" type="none"/>
            <a:tailEnd len="med" w="med" type="none"/>
          </a:ln>
        </p:spPr>
      </p:cxnSp>
      <p:sp>
        <p:nvSpPr>
          <p:cNvPr id="327" name="Google Shape;327;p22"/>
          <p:cNvSpPr/>
          <p:nvPr/>
        </p:nvSpPr>
        <p:spPr>
          <a:xfrm>
            <a:off x="660462" y="1243935"/>
            <a:ext cx="307500" cy="317100"/>
          </a:xfrm>
          <a:prstGeom prst="ellipse">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2"/>
          <p:cNvSpPr txBox="1"/>
          <p:nvPr/>
        </p:nvSpPr>
        <p:spPr>
          <a:xfrm>
            <a:off x="1011825" y="1243925"/>
            <a:ext cx="1984800" cy="119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Se publica el primer informe de evaluación del IPCC. Este informe histórico enfatiza la importancia del cambio climático como un desafío global que requiere una solución global cooperativa. El informe desempeña un papel importante en la creación de la Convención Marco de las Naciones Unidas sobre el Cambio Climático (CMNUCC), el organismo internacional clave para abordar el cambio climático y obligar a la acción climática internacional.</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solidFill>
                <a:schemeClr val="dk1"/>
              </a:solidFill>
              <a:latin typeface="Montserrat"/>
              <a:ea typeface="Montserrat"/>
              <a:cs typeface="Montserrat"/>
              <a:sym typeface="Montserrat"/>
            </a:endParaRPr>
          </a:p>
        </p:txBody>
      </p:sp>
      <p:cxnSp>
        <p:nvCxnSpPr>
          <p:cNvPr id="329" name="Google Shape;329;p22"/>
          <p:cNvCxnSpPr>
            <a:stCxn id="330" idx="4"/>
          </p:cNvCxnSpPr>
          <p:nvPr/>
        </p:nvCxnSpPr>
        <p:spPr>
          <a:xfrm flipH="1" rot="10800000">
            <a:off x="2809049" y="3788292"/>
            <a:ext cx="4500" cy="3290400"/>
          </a:xfrm>
          <a:prstGeom prst="straightConnector1">
            <a:avLst/>
          </a:prstGeom>
          <a:noFill/>
          <a:ln cap="flat" cmpd="sng" w="38100">
            <a:solidFill>
              <a:srgbClr val="07074E"/>
            </a:solidFill>
            <a:prstDash val="solid"/>
            <a:round/>
            <a:headEnd len="med" w="med" type="none"/>
            <a:tailEnd len="med" w="med" type="none"/>
          </a:ln>
        </p:spPr>
      </p:cxnSp>
      <p:sp>
        <p:nvSpPr>
          <p:cNvPr id="330" name="Google Shape;330;p22"/>
          <p:cNvSpPr/>
          <p:nvPr/>
        </p:nvSpPr>
        <p:spPr>
          <a:xfrm rot="10800000">
            <a:off x="2655299" y="7078692"/>
            <a:ext cx="307500" cy="317100"/>
          </a:xfrm>
          <a:prstGeom prst="ellipse">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2"/>
          <p:cNvSpPr txBox="1"/>
          <p:nvPr/>
        </p:nvSpPr>
        <p:spPr>
          <a:xfrm>
            <a:off x="3085363" y="6218100"/>
            <a:ext cx="2112300" cy="8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La Ley Nacional de Educación Ambiental se establece en los EE.UU. Esta ley proporciona recursos a las instituciones educativas locales y a las organizaciones educativas para apoyar y mejorar el estudio y la capacitación ambiental.</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p:txBody>
      </p:sp>
      <p:cxnSp>
        <p:nvCxnSpPr>
          <p:cNvPr id="332" name="Google Shape;332;p22"/>
          <p:cNvCxnSpPr/>
          <p:nvPr/>
        </p:nvCxnSpPr>
        <p:spPr>
          <a:xfrm rot="10800000">
            <a:off x="509546" y="3773450"/>
            <a:ext cx="0" cy="1836600"/>
          </a:xfrm>
          <a:prstGeom prst="straightConnector1">
            <a:avLst/>
          </a:prstGeom>
          <a:noFill/>
          <a:ln cap="flat" cmpd="sng" w="38100">
            <a:solidFill>
              <a:srgbClr val="07074E"/>
            </a:solidFill>
            <a:prstDash val="solid"/>
            <a:round/>
            <a:headEnd len="med" w="med" type="none"/>
            <a:tailEnd len="med" w="med" type="none"/>
          </a:ln>
        </p:spPr>
      </p:cxnSp>
      <p:sp>
        <p:nvSpPr>
          <p:cNvPr id="333" name="Google Shape;333;p22"/>
          <p:cNvSpPr/>
          <p:nvPr/>
        </p:nvSpPr>
        <p:spPr>
          <a:xfrm rot="10800000">
            <a:off x="355796" y="5609973"/>
            <a:ext cx="307500" cy="317100"/>
          </a:xfrm>
          <a:prstGeom prst="ellipse">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2"/>
          <p:cNvSpPr txBox="1"/>
          <p:nvPr/>
        </p:nvSpPr>
        <p:spPr>
          <a:xfrm>
            <a:off x="629696" y="3886200"/>
            <a:ext cx="2112300" cy="120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900">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en" sz="900">
                <a:latin typeface="Montserrat"/>
                <a:ea typeface="Montserrat"/>
                <a:cs typeface="Montserrat"/>
                <a:sym typeface="Montserrat"/>
              </a:rPr>
              <a:t>La Agencia Europea del Medio Ambiente se establece en el Reglamento CEE 1210/1990. La agencia, con sede en Copenhague, Dinamarca, entra en funcionamiento en 1994.</a:t>
            </a:r>
            <a:endParaRPr sz="900">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latin typeface="Montserrat"/>
              <a:ea typeface="Montserrat"/>
              <a:cs typeface="Montserrat"/>
              <a:sym typeface="Montserrat"/>
            </a:endParaRPr>
          </a:p>
        </p:txBody>
      </p:sp>
      <p:sp>
        <p:nvSpPr>
          <p:cNvPr id="335" name="Google Shape;335;p22"/>
          <p:cNvSpPr txBox="1"/>
          <p:nvPr/>
        </p:nvSpPr>
        <p:spPr>
          <a:xfrm>
            <a:off x="3661600" y="1500175"/>
            <a:ext cx="3740400" cy="855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600">
                <a:latin typeface="Montserrat Black"/>
                <a:ea typeface="Montserrat Black"/>
                <a:cs typeface="Montserrat Black"/>
                <a:sym typeface="Montserrat Black"/>
              </a:rPr>
              <a:t>1992</a:t>
            </a:r>
            <a:endParaRPr sz="9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Se establece la Agencia de Protección Ambiental de Irlanda.</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900">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latin typeface="Montserrat"/>
              <a:ea typeface="Montserrat"/>
              <a:cs typeface="Montserrat"/>
              <a:sym typeface="Montserrat"/>
            </a:endParaRPr>
          </a:p>
        </p:txBody>
      </p:sp>
      <p:cxnSp>
        <p:nvCxnSpPr>
          <p:cNvPr id="336" name="Google Shape;336;p22"/>
          <p:cNvCxnSpPr>
            <a:stCxn id="337" idx="0"/>
          </p:cNvCxnSpPr>
          <p:nvPr/>
        </p:nvCxnSpPr>
        <p:spPr>
          <a:xfrm flipH="1">
            <a:off x="3467214" y="1579496"/>
            <a:ext cx="6900" cy="2207400"/>
          </a:xfrm>
          <a:prstGeom prst="straightConnector1">
            <a:avLst/>
          </a:prstGeom>
          <a:noFill/>
          <a:ln cap="flat" cmpd="sng" w="38100">
            <a:solidFill>
              <a:srgbClr val="CAD82A"/>
            </a:solidFill>
            <a:prstDash val="solid"/>
            <a:round/>
            <a:headEnd len="med" w="med" type="none"/>
            <a:tailEnd len="med" w="med" type="none"/>
          </a:ln>
        </p:spPr>
      </p:cxnSp>
      <p:sp>
        <p:nvSpPr>
          <p:cNvPr id="337" name="Google Shape;337;p22"/>
          <p:cNvSpPr/>
          <p:nvPr/>
        </p:nvSpPr>
        <p:spPr>
          <a:xfrm>
            <a:off x="3320364" y="1579496"/>
            <a:ext cx="307500" cy="317100"/>
          </a:xfrm>
          <a:prstGeom prst="ellipse">
            <a:avLst/>
          </a:prstGeom>
          <a:solidFill>
            <a:srgbClr val="CAD82A"/>
          </a:solidFill>
          <a:ln cap="flat" cmpd="sng" w="9525">
            <a:solidFill>
              <a:srgbClr val="CAD8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38" name="Google Shape;338;p22"/>
          <p:cNvCxnSpPr>
            <a:stCxn id="339" idx="4"/>
          </p:cNvCxnSpPr>
          <p:nvPr/>
        </p:nvCxnSpPr>
        <p:spPr>
          <a:xfrm rot="10800000">
            <a:off x="3647249" y="3771975"/>
            <a:ext cx="0" cy="1793700"/>
          </a:xfrm>
          <a:prstGeom prst="straightConnector1">
            <a:avLst/>
          </a:prstGeom>
          <a:noFill/>
          <a:ln cap="flat" cmpd="sng" w="38100">
            <a:solidFill>
              <a:srgbClr val="CAD82A"/>
            </a:solidFill>
            <a:prstDash val="solid"/>
            <a:round/>
            <a:headEnd len="med" w="med" type="none"/>
            <a:tailEnd len="med" w="med" type="none"/>
          </a:ln>
        </p:spPr>
      </p:cxnSp>
      <p:sp>
        <p:nvSpPr>
          <p:cNvPr id="339" name="Google Shape;339;p22"/>
          <p:cNvSpPr/>
          <p:nvPr/>
        </p:nvSpPr>
        <p:spPr>
          <a:xfrm rot="10800000">
            <a:off x="3493499" y="5565675"/>
            <a:ext cx="307500" cy="317100"/>
          </a:xfrm>
          <a:prstGeom prst="ellipse">
            <a:avLst/>
          </a:prstGeom>
          <a:solidFill>
            <a:srgbClr val="CAD82A"/>
          </a:solidFill>
          <a:ln cap="flat" cmpd="sng" w="9525">
            <a:solidFill>
              <a:srgbClr val="CAD8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2"/>
          <p:cNvSpPr txBox="1"/>
          <p:nvPr/>
        </p:nvSpPr>
        <p:spPr>
          <a:xfrm>
            <a:off x="3801000" y="3885250"/>
            <a:ext cx="2351100" cy="8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La Cumbre de la Tierra, celebrada en Río de Janeiro, da como resultado la adopción de tres convenciones: la Convención Marco de las Naciones Unidas sobre el Cambio Climático, la Convención de las Naciones Unidas sobre la Diversidad Biológica y la Convención de las Naciones Unidas para Combatir la Desertificación.</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900">
              <a:solidFill>
                <a:schemeClr val="dk1"/>
              </a:solidFill>
              <a:latin typeface="Montserrat"/>
              <a:ea typeface="Montserrat"/>
              <a:cs typeface="Montserrat"/>
              <a:sym typeface="Montserrat"/>
            </a:endParaRPr>
          </a:p>
        </p:txBody>
      </p:sp>
      <p:cxnSp>
        <p:nvCxnSpPr>
          <p:cNvPr id="341" name="Google Shape;341;p22"/>
          <p:cNvCxnSpPr>
            <a:stCxn id="342" idx="4"/>
          </p:cNvCxnSpPr>
          <p:nvPr/>
        </p:nvCxnSpPr>
        <p:spPr>
          <a:xfrm>
            <a:off x="5693439" y="2757579"/>
            <a:ext cx="0" cy="1014000"/>
          </a:xfrm>
          <a:prstGeom prst="straightConnector1">
            <a:avLst/>
          </a:prstGeom>
          <a:noFill/>
          <a:ln cap="flat" cmpd="sng" w="38100">
            <a:solidFill>
              <a:srgbClr val="CAD82A"/>
            </a:solidFill>
            <a:prstDash val="solid"/>
            <a:round/>
            <a:headEnd len="med" w="med" type="none"/>
            <a:tailEnd len="med" w="med" type="none"/>
          </a:ln>
        </p:spPr>
      </p:cxnSp>
      <p:sp>
        <p:nvSpPr>
          <p:cNvPr id="342" name="Google Shape;342;p22"/>
          <p:cNvSpPr/>
          <p:nvPr/>
        </p:nvSpPr>
        <p:spPr>
          <a:xfrm>
            <a:off x="5539689" y="2440479"/>
            <a:ext cx="307500" cy="317100"/>
          </a:xfrm>
          <a:prstGeom prst="ellipse">
            <a:avLst/>
          </a:prstGeom>
          <a:solidFill>
            <a:srgbClr val="CAD82A"/>
          </a:solidFill>
          <a:ln cap="flat" cmpd="sng" w="9525">
            <a:solidFill>
              <a:srgbClr val="CAD8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2"/>
          <p:cNvSpPr txBox="1"/>
          <p:nvPr/>
        </p:nvSpPr>
        <p:spPr>
          <a:xfrm>
            <a:off x="5951488" y="2434432"/>
            <a:ext cx="1651200" cy="120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El Día Mundial de los Océanos comienza en la Cumbre de la Tierra en Río de Janeiro. Hoy, el Día Mundial de los Océanos se celebra cada año el 8 de junio.</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latin typeface="Montserrat"/>
              <a:ea typeface="Montserrat"/>
              <a:cs typeface="Montserrat"/>
              <a:sym typeface="Montserrat"/>
            </a:endParaRPr>
          </a:p>
        </p:txBody>
      </p:sp>
      <p:cxnSp>
        <p:nvCxnSpPr>
          <p:cNvPr id="344" name="Google Shape;344;p22"/>
          <p:cNvCxnSpPr>
            <a:stCxn id="345" idx="4"/>
          </p:cNvCxnSpPr>
          <p:nvPr/>
        </p:nvCxnSpPr>
        <p:spPr>
          <a:xfrm rot="10800000">
            <a:off x="6350676" y="3767700"/>
            <a:ext cx="0" cy="1470000"/>
          </a:xfrm>
          <a:prstGeom prst="straightConnector1">
            <a:avLst/>
          </a:prstGeom>
          <a:noFill/>
          <a:ln cap="flat" cmpd="sng" w="38100">
            <a:solidFill>
              <a:srgbClr val="CAD82A"/>
            </a:solidFill>
            <a:prstDash val="solid"/>
            <a:round/>
            <a:headEnd len="med" w="med" type="none"/>
            <a:tailEnd len="med" w="med" type="none"/>
          </a:ln>
        </p:spPr>
      </p:cxnSp>
      <p:sp>
        <p:nvSpPr>
          <p:cNvPr id="345" name="Google Shape;345;p22"/>
          <p:cNvSpPr/>
          <p:nvPr/>
        </p:nvSpPr>
        <p:spPr>
          <a:xfrm rot="10800000">
            <a:off x="6196926" y="5237700"/>
            <a:ext cx="307500" cy="317100"/>
          </a:xfrm>
          <a:prstGeom prst="ellipse">
            <a:avLst/>
          </a:prstGeom>
          <a:solidFill>
            <a:srgbClr val="CAD82A"/>
          </a:solidFill>
          <a:ln cap="flat" cmpd="sng" w="9525">
            <a:solidFill>
              <a:srgbClr val="CAD8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2"/>
          <p:cNvSpPr txBox="1"/>
          <p:nvPr/>
        </p:nvSpPr>
        <p:spPr>
          <a:xfrm>
            <a:off x="6475325" y="3877400"/>
            <a:ext cx="1199400" cy="70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El gobierno canadiense</a:t>
            </a:r>
            <a:endParaRPr sz="9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cierra todos los caladeros de la costa este debido a la insuficiente recuperación del stock.</a:t>
            </a:r>
            <a:endParaRPr sz="9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latin typeface="Montserrat"/>
              <a:ea typeface="Montserrat"/>
              <a:cs typeface="Montserrat"/>
              <a:sym typeface="Montserrat"/>
            </a:endParaRPr>
          </a:p>
        </p:txBody>
      </p:sp>
      <p:sp>
        <p:nvSpPr>
          <p:cNvPr id="347" name="Google Shape;347;p22"/>
          <p:cNvSpPr txBox="1"/>
          <p:nvPr/>
        </p:nvSpPr>
        <p:spPr>
          <a:xfrm>
            <a:off x="7843150" y="1864916"/>
            <a:ext cx="1984800" cy="109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00">
                <a:latin typeface="Montserrat"/>
                <a:ea typeface="Montserrat"/>
                <a:cs typeface="Montserrat"/>
                <a:sym typeface="Montserrat"/>
              </a:rPr>
              <a:t>La metáfora "huella ecológica" es acuñada por el profesor canadiense William Rees para medir el impacto ecológico de la humanidad en el medio ambiente.</a:t>
            </a:r>
            <a:endParaRPr sz="900">
              <a:latin typeface="Montserrat"/>
              <a:ea typeface="Montserrat"/>
              <a:cs typeface="Montserrat"/>
              <a:sym typeface="Montserrat"/>
            </a:endParaRPr>
          </a:p>
        </p:txBody>
      </p:sp>
      <p:cxnSp>
        <p:nvCxnSpPr>
          <p:cNvPr id="348" name="Google Shape;348;p22"/>
          <p:cNvCxnSpPr>
            <a:stCxn id="349" idx="4"/>
          </p:cNvCxnSpPr>
          <p:nvPr/>
        </p:nvCxnSpPr>
        <p:spPr>
          <a:xfrm>
            <a:off x="7598439" y="2212787"/>
            <a:ext cx="0" cy="1543500"/>
          </a:xfrm>
          <a:prstGeom prst="straightConnector1">
            <a:avLst/>
          </a:prstGeom>
          <a:noFill/>
          <a:ln cap="flat" cmpd="sng" w="38100">
            <a:solidFill>
              <a:srgbClr val="CAD82A"/>
            </a:solidFill>
            <a:prstDash val="solid"/>
            <a:round/>
            <a:headEnd len="med" w="med" type="none"/>
            <a:tailEnd len="med" w="med" type="none"/>
          </a:ln>
        </p:spPr>
      </p:cxnSp>
      <p:sp>
        <p:nvSpPr>
          <p:cNvPr id="349" name="Google Shape;349;p22"/>
          <p:cNvSpPr/>
          <p:nvPr/>
        </p:nvSpPr>
        <p:spPr>
          <a:xfrm>
            <a:off x="7444689" y="1895687"/>
            <a:ext cx="307500" cy="317100"/>
          </a:xfrm>
          <a:prstGeom prst="ellipse">
            <a:avLst/>
          </a:prstGeom>
          <a:solidFill>
            <a:srgbClr val="CAD82A"/>
          </a:solidFill>
          <a:ln cap="flat" cmpd="sng" w="9525">
            <a:solidFill>
              <a:srgbClr val="CAD8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0" name="Google Shape;350;p22"/>
          <p:cNvCxnSpPr>
            <a:stCxn id="351" idx="4"/>
          </p:cNvCxnSpPr>
          <p:nvPr/>
        </p:nvCxnSpPr>
        <p:spPr>
          <a:xfrm rot="10800000">
            <a:off x="7773466" y="3767700"/>
            <a:ext cx="0" cy="2188500"/>
          </a:xfrm>
          <a:prstGeom prst="straightConnector1">
            <a:avLst/>
          </a:prstGeom>
          <a:noFill/>
          <a:ln cap="flat" cmpd="sng" w="38100">
            <a:solidFill>
              <a:srgbClr val="334270"/>
            </a:solidFill>
            <a:prstDash val="solid"/>
            <a:round/>
            <a:headEnd len="med" w="med" type="none"/>
            <a:tailEnd len="med" w="med" type="none"/>
          </a:ln>
        </p:spPr>
      </p:cxnSp>
      <p:sp>
        <p:nvSpPr>
          <p:cNvPr id="351" name="Google Shape;351;p22"/>
          <p:cNvSpPr/>
          <p:nvPr/>
        </p:nvSpPr>
        <p:spPr>
          <a:xfrm rot="10800000">
            <a:off x="7619716" y="5956200"/>
            <a:ext cx="307500" cy="317100"/>
          </a:xfrm>
          <a:prstGeom prst="ellipse">
            <a:avLst/>
          </a:prstGeom>
          <a:solidFill>
            <a:srgbClr val="334270"/>
          </a:solidFill>
          <a:ln cap="flat" cmpd="sng" w="9525">
            <a:solidFill>
              <a:srgbClr val="33427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2"/>
          <p:cNvSpPr txBox="1"/>
          <p:nvPr/>
        </p:nvSpPr>
        <p:spPr>
          <a:xfrm>
            <a:off x="7927225" y="4306750"/>
            <a:ext cx="2051400" cy="8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600">
                <a:solidFill>
                  <a:schemeClr val="dk1"/>
                </a:solidFill>
                <a:latin typeface="Montserrat Black"/>
                <a:ea typeface="Montserrat Black"/>
                <a:cs typeface="Montserrat Black"/>
                <a:sym typeface="Montserrat Black"/>
              </a:rPr>
              <a:t>1993</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Los núcleos de hielo de Groenlandia muestran que los cambios climáticos drásticos pasados ​​han ocurrido en tan solo 10 años. Este hallazgo desacredita las impresiones previas de que el clima cambia de forma lenta y gradual.</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p:txBody>
      </p:sp>
      <p:pic>
        <p:nvPicPr>
          <p:cNvPr id="353" name="Google Shape;353;p22"/>
          <p:cNvPicPr preferRelativeResize="0"/>
          <p:nvPr/>
        </p:nvPicPr>
        <p:blipFill>
          <a:blip r:embed="rId3">
            <a:alphaModFix/>
          </a:blip>
          <a:stretch>
            <a:fillRect/>
          </a:stretch>
        </p:blipFill>
        <p:spPr>
          <a:xfrm>
            <a:off x="907200" y="5268750"/>
            <a:ext cx="1524000" cy="1524000"/>
          </a:xfrm>
          <a:prstGeom prst="rect">
            <a:avLst/>
          </a:prstGeom>
          <a:noFill/>
          <a:ln cap="flat" cmpd="sng" w="38100">
            <a:solidFill>
              <a:srgbClr val="07074E"/>
            </a:solidFill>
            <a:prstDash val="solid"/>
            <a:round/>
            <a:headEnd len="sm" w="sm" type="none"/>
            <a:tailEnd len="sm" w="sm" type="none"/>
          </a:ln>
        </p:spPr>
      </p:pic>
      <p:cxnSp>
        <p:nvCxnSpPr>
          <p:cNvPr id="354" name="Google Shape;354;p22"/>
          <p:cNvCxnSpPr/>
          <p:nvPr/>
        </p:nvCxnSpPr>
        <p:spPr>
          <a:xfrm rot="10800000">
            <a:off x="1006137" y="5075088"/>
            <a:ext cx="1076400" cy="0"/>
          </a:xfrm>
          <a:prstGeom prst="straightConnector1">
            <a:avLst/>
          </a:prstGeom>
          <a:noFill/>
          <a:ln cap="flat" cmpd="sng" w="38100">
            <a:solidFill>
              <a:srgbClr val="07074E"/>
            </a:solidFill>
            <a:prstDash val="solid"/>
            <a:round/>
            <a:headEnd len="med" w="med" type="none"/>
            <a:tailEnd len="med" w="med" type="none"/>
          </a:ln>
        </p:spPr>
      </p:cxnSp>
      <p:sp>
        <p:nvSpPr>
          <p:cNvPr id="355" name="Google Shape;355;p22"/>
          <p:cNvSpPr/>
          <p:nvPr/>
        </p:nvSpPr>
        <p:spPr>
          <a:xfrm>
            <a:off x="-210779" y="3765140"/>
            <a:ext cx="10428900" cy="45000"/>
          </a:xfrm>
          <a:prstGeom prst="rect">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23"/>
          <p:cNvSpPr txBox="1"/>
          <p:nvPr/>
        </p:nvSpPr>
        <p:spPr>
          <a:xfrm>
            <a:off x="817500" y="409950"/>
            <a:ext cx="2296500" cy="10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ontserrat Black"/>
                <a:ea typeface="Montserrat Black"/>
                <a:cs typeface="Montserrat Black"/>
                <a:sym typeface="Montserrat Black"/>
              </a:rPr>
              <a:t>2001 </a:t>
            </a:r>
            <a:endParaRPr sz="900">
              <a:latin typeface="Montserrat Black"/>
              <a:ea typeface="Montserrat Black"/>
              <a:cs typeface="Montserrat Black"/>
              <a:sym typeface="Montserrat Black"/>
            </a:endParaRPr>
          </a:p>
          <a:p>
            <a:pPr indent="0" lvl="0" marL="0" rtl="0" algn="l">
              <a:lnSpc>
                <a:spcPct val="100000"/>
              </a:lnSpc>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Después de que se descubrirse que es peligroso para la vida silvestre y el medio ambiente, el DDT (diclorodifeniltricloroetano) se prohibe como pesticida en todo el mundo en virtud del Convenio de Estocolmo.</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9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cxnSp>
        <p:nvCxnSpPr>
          <p:cNvPr id="361" name="Google Shape;361;p23"/>
          <p:cNvCxnSpPr/>
          <p:nvPr/>
        </p:nvCxnSpPr>
        <p:spPr>
          <a:xfrm>
            <a:off x="672200" y="839973"/>
            <a:ext cx="0" cy="2953500"/>
          </a:xfrm>
          <a:prstGeom prst="straightConnector1">
            <a:avLst/>
          </a:prstGeom>
          <a:noFill/>
          <a:ln cap="flat" cmpd="sng" w="38100">
            <a:solidFill>
              <a:srgbClr val="07074E"/>
            </a:solidFill>
            <a:prstDash val="solid"/>
            <a:round/>
            <a:headEnd len="med" w="med" type="none"/>
            <a:tailEnd len="med" w="med" type="none"/>
          </a:ln>
        </p:spPr>
      </p:cxnSp>
      <p:sp>
        <p:nvSpPr>
          <p:cNvPr id="362" name="Google Shape;362;p23"/>
          <p:cNvSpPr/>
          <p:nvPr/>
        </p:nvSpPr>
        <p:spPr>
          <a:xfrm>
            <a:off x="518450" y="522950"/>
            <a:ext cx="307500" cy="317100"/>
          </a:xfrm>
          <a:prstGeom prst="ellipse">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3" name="Google Shape;363;p23"/>
          <p:cNvCxnSpPr/>
          <p:nvPr/>
        </p:nvCxnSpPr>
        <p:spPr>
          <a:xfrm flipH="1">
            <a:off x="5460366" y="2131217"/>
            <a:ext cx="12300" cy="1623600"/>
          </a:xfrm>
          <a:prstGeom prst="straightConnector1">
            <a:avLst/>
          </a:prstGeom>
          <a:noFill/>
          <a:ln cap="flat" cmpd="sng" w="38100">
            <a:solidFill>
              <a:srgbClr val="CAD82A"/>
            </a:solidFill>
            <a:prstDash val="solid"/>
            <a:round/>
            <a:headEnd len="med" w="med" type="none"/>
            <a:tailEnd len="med" w="med" type="none"/>
          </a:ln>
        </p:spPr>
      </p:cxnSp>
      <p:sp>
        <p:nvSpPr>
          <p:cNvPr id="364" name="Google Shape;364;p23"/>
          <p:cNvSpPr/>
          <p:nvPr/>
        </p:nvSpPr>
        <p:spPr>
          <a:xfrm>
            <a:off x="5318916" y="2102642"/>
            <a:ext cx="307500" cy="317100"/>
          </a:xfrm>
          <a:prstGeom prst="ellipse">
            <a:avLst/>
          </a:prstGeom>
          <a:solidFill>
            <a:srgbClr val="CAD82A"/>
          </a:solidFill>
          <a:ln cap="flat" cmpd="sng" w="9525">
            <a:solidFill>
              <a:srgbClr val="CAD8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3"/>
          <p:cNvSpPr txBox="1"/>
          <p:nvPr/>
        </p:nvSpPr>
        <p:spPr>
          <a:xfrm>
            <a:off x="5751023" y="2096642"/>
            <a:ext cx="2015700" cy="8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La Oficina Federal de Investigaciones (FBI) de EE. UU. Inicia la Operación Backfire, una operación policial antiterrorista contra "Eco Radicals".</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p:txBody>
      </p:sp>
      <p:cxnSp>
        <p:nvCxnSpPr>
          <p:cNvPr id="366" name="Google Shape;366;p23"/>
          <p:cNvCxnSpPr>
            <a:stCxn id="367" idx="4"/>
          </p:cNvCxnSpPr>
          <p:nvPr/>
        </p:nvCxnSpPr>
        <p:spPr>
          <a:xfrm rot="10800000">
            <a:off x="6238049" y="3762900"/>
            <a:ext cx="0" cy="1278900"/>
          </a:xfrm>
          <a:prstGeom prst="straightConnector1">
            <a:avLst/>
          </a:prstGeom>
          <a:noFill/>
          <a:ln cap="flat" cmpd="sng" w="38100">
            <a:solidFill>
              <a:srgbClr val="CAD82A"/>
            </a:solidFill>
            <a:prstDash val="solid"/>
            <a:round/>
            <a:headEnd len="med" w="med" type="none"/>
            <a:tailEnd len="med" w="med" type="none"/>
          </a:ln>
        </p:spPr>
      </p:cxnSp>
      <p:sp>
        <p:nvSpPr>
          <p:cNvPr id="367" name="Google Shape;367;p23"/>
          <p:cNvSpPr/>
          <p:nvPr/>
        </p:nvSpPr>
        <p:spPr>
          <a:xfrm rot="10800000">
            <a:off x="6084299" y="5041800"/>
            <a:ext cx="307500" cy="317100"/>
          </a:xfrm>
          <a:prstGeom prst="ellipse">
            <a:avLst/>
          </a:prstGeom>
          <a:solidFill>
            <a:srgbClr val="CAD82A"/>
          </a:solidFill>
          <a:ln cap="flat" cmpd="sng" w="9525">
            <a:solidFill>
              <a:srgbClr val="CAD8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3"/>
          <p:cNvSpPr txBox="1"/>
          <p:nvPr/>
        </p:nvSpPr>
        <p:spPr>
          <a:xfrm>
            <a:off x="6533525" y="4345450"/>
            <a:ext cx="2770200" cy="8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El terremoto y tsunami del Océano Índico de 2004 mata a casi 250 mil personas.</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p:txBody>
      </p:sp>
      <p:cxnSp>
        <p:nvCxnSpPr>
          <p:cNvPr id="369" name="Google Shape;369;p23"/>
          <p:cNvCxnSpPr/>
          <p:nvPr/>
        </p:nvCxnSpPr>
        <p:spPr>
          <a:xfrm rot="10800000">
            <a:off x="1500727" y="3773450"/>
            <a:ext cx="0" cy="1836600"/>
          </a:xfrm>
          <a:prstGeom prst="straightConnector1">
            <a:avLst/>
          </a:prstGeom>
          <a:noFill/>
          <a:ln cap="flat" cmpd="sng" w="38100">
            <a:solidFill>
              <a:srgbClr val="CAD82A"/>
            </a:solidFill>
            <a:prstDash val="solid"/>
            <a:round/>
            <a:headEnd len="med" w="med" type="none"/>
            <a:tailEnd len="med" w="med" type="none"/>
          </a:ln>
        </p:spPr>
      </p:cxnSp>
      <p:sp>
        <p:nvSpPr>
          <p:cNvPr id="370" name="Google Shape;370;p23"/>
          <p:cNvSpPr/>
          <p:nvPr/>
        </p:nvSpPr>
        <p:spPr>
          <a:xfrm rot="10800000">
            <a:off x="1346977" y="5609973"/>
            <a:ext cx="307500" cy="317100"/>
          </a:xfrm>
          <a:prstGeom prst="ellipse">
            <a:avLst/>
          </a:prstGeom>
          <a:solidFill>
            <a:srgbClr val="CAD82A"/>
          </a:solidFill>
          <a:ln cap="flat" cmpd="sng" w="9525">
            <a:solidFill>
              <a:srgbClr val="CAD8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3"/>
          <p:cNvSpPr txBox="1"/>
          <p:nvPr/>
        </p:nvSpPr>
        <p:spPr>
          <a:xfrm>
            <a:off x="1697075" y="3756525"/>
            <a:ext cx="4541100" cy="120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600">
                <a:solidFill>
                  <a:schemeClr val="dk1"/>
                </a:solidFill>
                <a:latin typeface="Montserrat Black"/>
                <a:ea typeface="Montserrat Black"/>
                <a:cs typeface="Montserrat Black"/>
                <a:sym typeface="Montserrat Black"/>
              </a:rPr>
              <a:t>2004</a:t>
            </a:r>
            <a:endParaRPr sz="900">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en" sz="900">
                <a:latin typeface="Montserrat"/>
                <a:ea typeface="Montserrat"/>
                <a:cs typeface="Montserrat"/>
                <a:sym typeface="Montserrat"/>
              </a:rPr>
              <a:t>Wangari Maathai gana el Premio Nobel de la Paz por su trabajo plantando árboles en Kenia, la primera mujer africana en recibir esta distinción. Maathai también fue la primera mujer erudita de África Oriental y Central en obtener un doctorado (en biología) y la primera profesora en su país de origen, Kenia.</a:t>
            </a:r>
            <a:endParaRPr sz="900">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latin typeface="Montserrat"/>
              <a:ea typeface="Montserrat"/>
              <a:cs typeface="Montserrat"/>
              <a:sym typeface="Montserrat"/>
            </a:endParaRPr>
          </a:p>
        </p:txBody>
      </p:sp>
      <p:pic>
        <p:nvPicPr>
          <p:cNvPr id="372" name="Google Shape;372;p23"/>
          <p:cNvPicPr preferRelativeResize="0"/>
          <p:nvPr/>
        </p:nvPicPr>
        <p:blipFill>
          <a:blip r:embed="rId3">
            <a:alphaModFix/>
          </a:blip>
          <a:stretch>
            <a:fillRect/>
          </a:stretch>
        </p:blipFill>
        <p:spPr>
          <a:xfrm>
            <a:off x="2888650" y="5041800"/>
            <a:ext cx="1754024" cy="2312100"/>
          </a:xfrm>
          <a:prstGeom prst="rect">
            <a:avLst/>
          </a:prstGeom>
          <a:noFill/>
          <a:ln cap="flat" cmpd="sng" w="38100">
            <a:solidFill>
              <a:srgbClr val="CAD82A"/>
            </a:solidFill>
            <a:prstDash val="solid"/>
            <a:round/>
            <a:headEnd len="sm" w="sm" type="none"/>
            <a:tailEnd len="sm" w="sm" type="none"/>
          </a:ln>
        </p:spPr>
      </p:pic>
      <p:cxnSp>
        <p:nvCxnSpPr>
          <p:cNvPr id="373" name="Google Shape;373;p23"/>
          <p:cNvCxnSpPr/>
          <p:nvPr/>
        </p:nvCxnSpPr>
        <p:spPr>
          <a:xfrm>
            <a:off x="2662800" y="5116349"/>
            <a:ext cx="0" cy="1962000"/>
          </a:xfrm>
          <a:prstGeom prst="straightConnector1">
            <a:avLst/>
          </a:prstGeom>
          <a:noFill/>
          <a:ln cap="flat" cmpd="sng" w="38100">
            <a:solidFill>
              <a:srgbClr val="CAD82A"/>
            </a:solidFill>
            <a:prstDash val="solid"/>
            <a:round/>
            <a:headEnd len="med" w="med" type="none"/>
            <a:tailEnd len="med" w="med" type="none"/>
          </a:ln>
        </p:spPr>
      </p:cxnSp>
      <p:sp>
        <p:nvSpPr>
          <p:cNvPr id="374" name="Google Shape;374;p23"/>
          <p:cNvSpPr txBox="1"/>
          <p:nvPr/>
        </p:nvSpPr>
        <p:spPr>
          <a:xfrm>
            <a:off x="2869275" y="7378300"/>
            <a:ext cx="3212400" cy="50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777777"/>
                </a:solidFill>
                <a:latin typeface="Montserrat"/>
                <a:ea typeface="Montserrat"/>
                <a:cs typeface="Montserrat"/>
                <a:sym typeface="Montserrat"/>
              </a:rPr>
              <a:t>Image credit </a:t>
            </a:r>
            <a:r>
              <a:rPr lang="en" sz="700" u="sng">
                <a:solidFill>
                  <a:srgbClr val="0097A7"/>
                </a:solidFill>
                <a:latin typeface="Montserrat"/>
                <a:ea typeface="Montserrat"/>
                <a:cs typeface="Montserrat"/>
                <a:sym typeface="Montserrat"/>
                <a:hlinkClick r:id="rId4"/>
              </a:rPr>
              <a:t>https://www.flickr.com/photos/isaacmao/765073/in/photolist-4VqV</a:t>
            </a:r>
            <a:endParaRPr sz="700">
              <a:latin typeface="Montserrat"/>
              <a:ea typeface="Montserrat"/>
              <a:cs typeface="Montserrat"/>
              <a:sym typeface="Montserrat"/>
            </a:endParaRPr>
          </a:p>
        </p:txBody>
      </p:sp>
      <p:pic>
        <p:nvPicPr>
          <p:cNvPr id="375" name="Google Shape;375;p23"/>
          <p:cNvPicPr preferRelativeResize="0"/>
          <p:nvPr/>
        </p:nvPicPr>
        <p:blipFill>
          <a:blip r:embed="rId5">
            <a:alphaModFix/>
          </a:blip>
          <a:stretch>
            <a:fillRect/>
          </a:stretch>
        </p:blipFill>
        <p:spPr>
          <a:xfrm>
            <a:off x="3472400" y="550975"/>
            <a:ext cx="1412200" cy="2510626"/>
          </a:xfrm>
          <a:prstGeom prst="rect">
            <a:avLst/>
          </a:prstGeom>
          <a:noFill/>
          <a:ln cap="flat" cmpd="sng" w="38100">
            <a:solidFill>
              <a:srgbClr val="07074E"/>
            </a:solidFill>
            <a:prstDash val="solid"/>
            <a:round/>
            <a:headEnd len="sm" w="sm" type="none"/>
            <a:tailEnd len="sm" w="sm" type="none"/>
          </a:ln>
        </p:spPr>
      </p:pic>
      <p:cxnSp>
        <p:nvCxnSpPr>
          <p:cNvPr id="376" name="Google Shape;376;p23"/>
          <p:cNvCxnSpPr/>
          <p:nvPr/>
        </p:nvCxnSpPr>
        <p:spPr>
          <a:xfrm>
            <a:off x="3246875" y="731474"/>
            <a:ext cx="0" cy="1962000"/>
          </a:xfrm>
          <a:prstGeom prst="straightConnector1">
            <a:avLst/>
          </a:prstGeom>
          <a:noFill/>
          <a:ln cap="flat" cmpd="sng" w="38100">
            <a:solidFill>
              <a:srgbClr val="07074E"/>
            </a:solidFill>
            <a:prstDash val="solid"/>
            <a:round/>
            <a:headEnd len="med" w="med" type="none"/>
            <a:tailEnd len="med" w="med" type="none"/>
          </a:ln>
        </p:spPr>
      </p:cxnSp>
      <p:sp>
        <p:nvSpPr>
          <p:cNvPr id="377" name="Google Shape;377;p23"/>
          <p:cNvSpPr/>
          <p:nvPr/>
        </p:nvSpPr>
        <p:spPr>
          <a:xfrm>
            <a:off x="-210779" y="3765140"/>
            <a:ext cx="10428900" cy="45000"/>
          </a:xfrm>
          <a:prstGeom prst="rect">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id="382" name="Google Shape;382;p24"/>
          <p:cNvSpPr txBox="1"/>
          <p:nvPr/>
        </p:nvSpPr>
        <p:spPr>
          <a:xfrm>
            <a:off x="512700" y="409950"/>
            <a:ext cx="2770200" cy="10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ontserrat Black"/>
                <a:ea typeface="Montserrat Black"/>
                <a:cs typeface="Montserrat Black"/>
                <a:sym typeface="Montserrat Black"/>
              </a:rPr>
              <a:t>2005 </a:t>
            </a:r>
            <a:endParaRPr sz="2600">
              <a:latin typeface="Montserrat Black"/>
              <a:ea typeface="Montserrat Black"/>
              <a:cs typeface="Montserrat Black"/>
              <a:sym typeface="Montserrat Black"/>
            </a:endParaRPr>
          </a:p>
          <a:p>
            <a:pPr indent="0" lvl="0" marL="0" rtl="0" algn="l">
              <a:lnSpc>
                <a:spcPct val="100000"/>
              </a:lnSpc>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El Protocolo de Kyoto entra en vigor el 16 de febrero, después de la ratificación por parte de Rusia en noviembre de 2004.</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9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cxnSp>
        <p:nvCxnSpPr>
          <p:cNvPr id="383" name="Google Shape;383;p24"/>
          <p:cNvCxnSpPr/>
          <p:nvPr/>
        </p:nvCxnSpPr>
        <p:spPr>
          <a:xfrm>
            <a:off x="367400" y="839973"/>
            <a:ext cx="0" cy="2953500"/>
          </a:xfrm>
          <a:prstGeom prst="straightConnector1">
            <a:avLst/>
          </a:prstGeom>
          <a:noFill/>
          <a:ln cap="flat" cmpd="sng" w="38100">
            <a:solidFill>
              <a:srgbClr val="07074E"/>
            </a:solidFill>
            <a:prstDash val="solid"/>
            <a:round/>
            <a:headEnd len="med" w="med" type="none"/>
            <a:tailEnd len="med" w="med" type="none"/>
          </a:ln>
        </p:spPr>
      </p:cxnSp>
      <p:sp>
        <p:nvSpPr>
          <p:cNvPr id="384" name="Google Shape;384;p24"/>
          <p:cNvSpPr/>
          <p:nvPr/>
        </p:nvSpPr>
        <p:spPr>
          <a:xfrm>
            <a:off x="213650" y="522950"/>
            <a:ext cx="307500" cy="317100"/>
          </a:xfrm>
          <a:prstGeom prst="ellipse">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5" name="Google Shape;385;p24"/>
          <p:cNvCxnSpPr/>
          <p:nvPr/>
        </p:nvCxnSpPr>
        <p:spPr>
          <a:xfrm>
            <a:off x="1576212" y="2696126"/>
            <a:ext cx="0" cy="1086300"/>
          </a:xfrm>
          <a:prstGeom prst="straightConnector1">
            <a:avLst/>
          </a:prstGeom>
          <a:noFill/>
          <a:ln cap="flat" cmpd="sng" w="38100">
            <a:solidFill>
              <a:srgbClr val="07074E"/>
            </a:solidFill>
            <a:prstDash val="solid"/>
            <a:round/>
            <a:headEnd len="med" w="med" type="none"/>
            <a:tailEnd len="med" w="med" type="none"/>
          </a:ln>
        </p:spPr>
      </p:cxnSp>
      <p:sp>
        <p:nvSpPr>
          <p:cNvPr id="386" name="Google Shape;386;p24"/>
          <p:cNvSpPr/>
          <p:nvPr/>
        </p:nvSpPr>
        <p:spPr>
          <a:xfrm>
            <a:off x="1422462" y="2407442"/>
            <a:ext cx="307500" cy="317100"/>
          </a:xfrm>
          <a:prstGeom prst="ellipse">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4"/>
          <p:cNvSpPr txBox="1"/>
          <p:nvPr/>
        </p:nvSpPr>
        <p:spPr>
          <a:xfrm>
            <a:off x="1757971" y="2381973"/>
            <a:ext cx="2112300" cy="85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00">
                <a:solidFill>
                  <a:schemeClr val="dk1"/>
                </a:solidFill>
                <a:latin typeface="Montserrat"/>
                <a:ea typeface="Montserrat"/>
                <a:cs typeface="Montserrat"/>
                <a:sym typeface="Montserrat"/>
              </a:rPr>
              <a:t>El Sistema de Comercio de Emisiones de la Unión Europea se lanza para reducir las emisiones de gases de efecto invernadero a través de un programa de "</a:t>
            </a:r>
            <a:r>
              <a:rPr lang="en" sz="900">
                <a:solidFill>
                  <a:schemeClr val="dk1"/>
                </a:solidFill>
                <a:latin typeface="Montserrat"/>
                <a:ea typeface="Montserrat"/>
                <a:cs typeface="Montserrat"/>
                <a:sym typeface="Montserrat"/>
              </a:rPr>
              <a:t>límites</a:t>
            </a:r>
            <a:r>
              <a:rPr lang="en" sz="900">
                <a:solidFill>
                  <a:schemeClr val="dk1"/>
                </a:solidFill>
                <a:latin typeface="Montserrat"/>
                <a:ea typeface="Montserrat"/>
                <a:cs typeface="Montserrat"/>
                <a:sym typeface="Montserrat"/>
              </a:rPr>
              <a:t> y </a:t>
            </a:r>
            <a:r>
              <a:rPr lang="en" sz="900">
                <a:solidFill>
                  <a:schemeClr val="dk1"/>
                </a:solidFill>
                <a:latin typeface="Montserrat"/>
                <a:ea typeface="Montserrat"/>
                <a:cs typeface="Montserrat"/>
                <a:sym typeface="Montserrat"/>
              </a:rPr>
              <a:t>comercialización</a:t>
            </a:r>
            <a:r>
              <a:rPr lang="en" sz="900">
                <a:solidFill>
                  <a:schemeClr val="dk1"/>
                </a:solidFill>
                <a:latin typeface="Montserrat"/>
                <a:ea typeface="Montserrat"/>
                <a:cs typeface="Montserrat"/>
                <a:sym typeface="Montserrat"/>
              </a:rPr>
              <a:t>".</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solidFill>
                <a:schemeClr val="dk1"/>
              </a:solidFill>
              <a:latin typeface="Montserrat"/>
              <a:ea typeface="Montserrat"/>
              <a:cs typeface="Montserrat"/>
              <a:sym typeface="Montserrat"/>
            </a:endParaRPr>
          </a:p>
        </p:txBody>
      </p:sp>
      <p:cxnSp>
        <p:nvCxnSpPr>
          <p:cNvPr id="388" name="Google Shape;388;p24"/>
          <p:cNvCxnSpPr/>
          <p:nvPr/>
        </p:nvCxnSpPr>
        <p:spPr>
          <a:xfrm rot="10800000">
            <a:off x="890546" y="3774950"/>
            <a:ext cx="0" cy="1225500"/>
          </a:xfrm>
          <a:prstGeom prst="straightConnector1">
            <a:avLst/>
          </a:prstGeom>
          <a:noFill/>
          <a:ln cap="flat" cmpd="sng" w="38100">
            <a:solidFill>
              <a:srgbClr val="07074E"/>
            </a:solidFill>
            <a:prstDash val="solid"/>
            <a:round/>
            <a:headEnd len="med" w="med" type="none"/>
            <a:tailEnd len="med" w="med" type="none"/>
          </a:ln>
        </p:spPr>
      </p:cxnSp>
      <p:sp>
        <p:nvSpPr>
          <p:cNvPr id="389" name="Google Shape;389;p24"/>
          <p:cNvSpPr/>
          <p:nvPr/>
        </p:nvSpPr>
        <p:spPr>
          <a:xfrm rot="10800000">
            <a:off x="736796" y="5000373"/>
            <a:ext cx="307500" cy="317100"/>
          </a:xfrm>
          <a:prstGeom prst="ellipse">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4"/>
          <p:cNvSpPr txBox="1"/>
          <p:nvPr/>
        </p:nvSpPr>
        <p:spPr>
          <a:xfrm>
            <a:off x="1010696" y="3886200"/>
            <a:ext cx="2112300" cy="120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900">
                <a:latin typeface="Montserrat"/>
                <a:ea typeface="Montserrat"/>
                <a:cs typeface="Montserrat"/>
                <a:sym typeface="Montserrat"/>
              </a:rPr>
              <a:t>Los huracanes Katrina, Rita y Wilma causan destrucción generalizada y daños ambientales a las comunidades costeras en la región de la costa del Golfo de EE. UU.</a:t>
            </a:r>
            <a:endParaRPr sz="900">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900">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latin typeface="Montserrat"/>
              <a:ea typeface="Montserrat"/>
              <a:cs typeface="Montserrat"/>
              <a:sym typeface="Montserrat"/>
            </a:endParaRPr>
          </a:p>
        </p:txBody>
      </p:sp>
      <p:sp>
        <p:nvSpPr>
          <p:cNvPr id="391" name="Google Shape;391;p24"/>
          <p:cNvSpPr txBox="1"/>
          <p:nvPr/>
        </p:nvSpPr>
        <p:spPr>
          <a:xfrm>
            <a:off x="4195000" y="1500175"/>
            <a:ext cx="2112300" cy="162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600">
                <a:latin typeface="Montserrat Black"/>
                <a:ea typeface="Montserrat Black"/>
                <a:cs typeface="Montserrat Black"/>
                <a:sym typeface="Montserrat Black"/>
              </a:rPr>
              <a:t>2007</a:t>
            </a:r>
            <a:endParaRPr sz="2600">
              <a:latin typeface="Montserrat Black"/>
              <a:ea typeface="Montserrat Black"/>
              <a:cs typeface="Montserrat Black"/>
              <a:sym typeface="Montserrat Black"/>
            </a:endParaRPr>
          </a:p>
          <a:p>
            <a:pPr indent="0" lvl="0" marL="0" rtl="0" algn="l">
              <a:lnSpc>
                <a:spcPct val="100000"/>
              </a:lnSpc>
              <a:spcBef>
                <a:spcPts val="0"/>
              </a:spcBef>
              <a:spcAft>
                <a:spcPts val="0"/>
              </a:spcAft>
              <a:buNone/>
            </a:pPr>
            <a:r>
              <a:rPr lang="en" sz="900">
                <a:latin typeface="Montserrat"/>
                <a:ea typeface="Montserrat"/>
                <a:cs typeface="Montserrat"/>
                <a:sym typeface="Montserrat"/>
              </a:rPr>
              <a:t>El IPCC publica su Cuarto Informe de Evaluación.</a:t>
            </a:r>
            <a:endParaRPr sz="900">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latin typeface="Montserrat"/>
              <a:ea typeface="Montserrat"/>
              <a:cs typeface="Montserrat"/>
              <a:sym typeface="Montserrat"/>
            </a:endParaRPr>
          </a:p>
        </p:txBody>
      </p:sp>
      <p:cxnSp>
        <p:nvCxnSpPr>
          <p:cNvPr id="392" name="Google Shape;392;p24"/>
          <p:cNvCxnSpPr>
            <a:stCxn id="393" idx="0"/>
          </p:cNvCxnSpPr>
          <p:nvPr/>
        </p:nvCxnSpPr>
        <p:spPr>
          <a:xfrm flipH="1">
            <a:off x="4000614" y="1579496"/>
            <a:ext cx="6900" cy="2207400"/>
          </a:xfrm>
          <a:prstGeom prst="straightConnector1">
            <a:avLst/>
          </a:prstGeom>
          <a:noFill/>
          <a:ln cap="flat" cmpd="sng" w="38100">
            <a:solidFill>
              <a:srgbClr val="CAD82A"/>
            </a:solidFill>
            <a:prstDash val="solid"/>
            <a:round/>
            <a:headEnd len="med" w="med" type="none"/>
            <a:tailEnd len="med" w="med" type="none"/>
          </a:ln>
        </p:spPr>
      </p:cxnSp>
      <p:sp>
        <p:nvSpPr>
          <p:cNvPr id="393" name="Google Shape;393;p24"/>
          <p:cNvSpPr/>
          <p:nvPr/>
        </p:nvSpPr>
        <p:spPr>
          <a:xfrm>
            <a:off x="3853764" y="1579496"/>
            <a:ext cx="307500" cy="317100"/>
          </a:xfrm>
          <a:prstGeom prst="ellipse">
            <a:avLst/>
          </a:prstGeom>
          <a:solidFill>
            <a:srgbClr val="CAD82A"/>
          </a:solidFill>
          <a:ln cap="flat" cmpd="sng" w="9525">
            <a:solidFill>
              <a:srgbClr val="CAD8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4" name="Google Shape;394;p24"/>
          <p:cNvCxnSpPr>
            <a:stCxn id="395" idx="4"/>
          </p:cNvCxnSpPr>
          <p:nvPr/>
        </p:nvCxnSpPr>
        <p:spPr>
          <a:xfrm rot="10800000">
            <a:off x="4790249" y="3771975"/>
            <a:ext cx="0" cy="1793700"/>
          </a:xfrm>
          <a:prstGeom prst="straightConnector1">
            <a:avLst/>
          </a:prstGeom>
          <a:noFill/>
          <a:ln cap="flat" cmpd="sng" w="38100">
            <a:solidFill>
              <a:srgbClr val="CAD82A"/>
            </a:solidFill>
            <a:prstDash val="solid"/>
            <a:round/>
            <a:headEnd len="med" w="med" type="none"/>
            <a:tailEnd len="med" w="med" type="none"/>
          </a:ln>
        </p:spPr>
      </p:cxnSp>
      <p:sp>
        <p:nvSpPr>
          <p:cNvPr id="395" name="Google Shape;395;p24"/>
          <p:cNvSpPr/>
          <p:nvPr/>
        </p:nvSpPr>
        <p:spPr>
          <a:xfrm rot="10800000">
            <a:off x="4636499" y="5565675"/>
            <a:ext cx="307500" cy="317100"/>
          </a:xfrm>
          <a:prstGeom prst="ellipse">
            <a:avLst/>
          </a:prstGeom>
          <a:solidFill>
            <a:srgbClr val="CAD82A"/>
          </a:solidFill>
          <a:ln cap="flat" cmpd="sng" w="9525">
            <a:solidFill>
              <a:srgbClr val="CAD8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4"/>
          <p:cNvSpPr txBox="1"/>
          <p:nvPr/>
        </p:nvSpPr>
        <p:spPr>
          <a:xfrm>
            <a:off x="4936800" y="3885250"/>
            <a:ext cx="2628000" cy="9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El Premio Nobel de la Paz de 2007 se otorga conjuntamente al IPCC y al Vicepresidente de los Estados Unidos, Al Gore, "por sus esfuerzos para desarrollar y difundir un mayor conocimiento sobre el cambio climático provocado por el hombre, y para sentar las bases de las medidas necesarias para contrarrestar dicho cambio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900">
              <a:solidFill>
                <a:schemeClr val="dk1"/>
              </a:solidFill>
              <a:latin typeface="Montserrat"/>
              <a:ea typeface="Montserrat"/>
              <a:cs typeface="Montserrat"/>
              <a:sym typeface="Montserrat"/>
            </a:endParaRPr>
          </a:p>
        </p:txBody>
      </p:sp>
      <p:cxnSp>
        <p:nvCxnSpPr>
          <p:cNvPr id="397" name="Google Shape;397;p24"/>
          <p:cNvCxnSpPr>
            <a:stCxn id="398" idx="4"/>
          </p:cNvCxnSpPr>
          <p:nvPr/>
        </p:nvCxnSpPr>
        <p:spPr>
          <a:xfrm>
            <a:off x="7369839" y="2952031"/>
            <a:ext cx="0" cy="821400"/>
          </a:xfrm>
          <a:prstGeom prst="straightConnector1">
            <a:avLst/>
          </a:prstGeom>
          <a:noFill/>
          <a:ln cap="flat" cmpd="sng" w="38100">
            <a:solidFill>
              <a:srgbClr val="CAD82A"/>
            </a:solidFill>
            <a:prstDash val="solid"/>
            <a:round/>
            <a:headEnd len="med" w="med" type="none"/>
            <a:tailEnd len="med" w="med" type="none"/>
          </a:ln>
        </p:spPr>
      </p:cxnSp>
      <p:sp>
        <p:nvSpPr>
          <p:cNvPr id="398" name="Google Shape;398;p24"/>
          <p:cNvSpPr/>
          <p:nvPr/>
        </p:nvSpPr>
        <p:spPr>
          <a:xfrm>
            <a:off x="7216089" y="2634931"/>
            <a:ext cx="307500" cy="317100"/>
          </a:xfrm>
          <a:prstGeom prst="ellipse">
            <a:avLst/>
          </a:prstGeom>
          <a:solidFill>
            <a:srgbClr val="CAD82A"/>
          </a:solidFill>
          <a:ln cap="flat" cmpd="sng" w="9525">
            <a:solidFill>
              <a:srgbClr val="CAD8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4"/>
          <p:cNvSpPr txBox="1"/>
          <p:nvPr/>
        </p:nvSpPr>
        <p:spPr>
          <a:xfrm>
            <a:off x="7576361" y="2564050"/>
            <a:ext cx="2400600" cy="120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900">
                <a:latin typeface="Montserrat"/>
                <a:ea typeface="Montserrat"/>
                <a:cs typeface="Montserrat"/>
                <a:sym typeface="Montserrat"/>
              </a:rPr>
              <a:t>Los científicos informan que el derretimiento del hielo marino del Ártico ha sido más rápida de lo que los modelos predijeron originalmente. Los resultados demuestran que la tasa de derretimiento del hielo marino se está acelerando dramáticamente.</a:t>
            </a:r>
            <a:endParaRPr sz="900">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latin typeface="Montserrat"/>
              <a:ea typeface="Montserrat"/>
              <a:cs typeface="Montserrat"/>
              <a:sym typeface="Montserrat"/>
            </a:endParaRPr>
          </a:p>
        </p:txBody>
      </p:sp>
      <p:cxnSp>
        <p:nvCxnSpPr>
          <p:cNvPr id="400" name="Google Shape;400;p24"/>
          <p:cNvCxnSpPr>
            <a:stCxn id="401" idx="4"/>
          </p:cNvCxnSpPr>
          <p:nvPr/>
        </p:nvCxnSpPr>
        <p:spPr>
          <a:xfrm rot="10800000">
            <a:off x="7790624" y="3750704"/>
            <a:ext cx="0" cy="1071900"/>
          </a:xfrm>
          <a:prstGeom prst="straightConnector1">
            <a:avLst/>
          </a:prstGeom>
          <a:noFill/>
          <a:ln cap="flat" cmpd="sng" w="38100">
            <a:solidFill>
              <a:srgbClr val="CAD82A"/>
            </a:solidFill>
            <a:prstDash val="solid"/>
            <a:round/>
            <a:headEnd len="med" w="med" type="none"/>
            <a:tailEnd len="med" w="med" type="none"/>
          </a:ln>
        </p:spPr>
      </p:cxnSp>
      <p:sp>
        <p:nvSpPr>
          <p:cNvPr id="401" name="Google Shape;401;p24"/>
          <p:cNvSpPr/>
          <p:nvPr/>
        </p:nvSpPr>
        <p:spPr>
          <a:xfrm rot="10800000">
            <a:off x="7636874" y="4822604"/>
            <a:ext cx="307500" cy="317100"/>
          </a:xfrm>
          <a:prstGeom prst="ellipse">
            <a:avLst/>
          </a:prstGeom>
          <a:solidFill>
            <a:srgbClr val="CAD82A"/>
          </a:solidFill>
          <a:ln cap="flat" cmpd="sng" w="9525">
            <a:solidFill>
              <a:srgbClr val="CAD8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4"/>
          <p:cNvSpPr txBox="1"/>
          <p:nvPr/>
        </p:nvSpPr>
        <p:spPr>
          <a:xfrm>
            <a:off x="8092175" y="3877400"/>
            <a:ext cx="1918800" cy="70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00">
                <a:solidFill>
                  <a:srgbClr val="201F1E"/>
                </a:solidFill>
                <a:highlight>
                  <a:srgbClr val="FFFFFF"/>
                </a:highlight>
                <a:latin typeface="Montserrat"/>
                <a:ea typeface="Montserrat"/>
                <a:cs typeface="Montserrat"/>
                <a:sym typeface="Montserrat"/>
              </a:rPr>
              <a:t>La CMNUCC toma decisiones importantes sobre </a:t>
            </a:r>
            <a:r>
              <a:rPr lang="en" sz="900">
                <a:solidFill>
                  <a:srgbClr val="201F1E"/>
                </a:solidFill>
                <a:highlight>
                  <a:srgbClr val="FFFFFF"/>
                </a:highlight>
                <a:latin typeface="Montserrat"/>
                <a:ea typeface="Montserrat"/>
                <a:cs typeface="Montserrat"/>
                <a:sym typeface="Montserrat"/>
              </a:rPr>
              <a:t>cómo</a:t>
            </a:r>
            <a:r>
              <a:rPr lang="en" sz="900">
                <a:solidFill>
                  <a:srgbClr val="201F1E"/>
                </a:solidFill>
                <a:highlight>
                  <a:srgbClr val="FFFFFF"/>
                </a:highlight>
                <a:latin typeface="Montserrat"/>
                <a:ea typeface="Montserrat"/>
                <a:cs typeface="Montserrat"/>
                <a:sym typeface="Montserrat"/>
              </a:rPr>
              <a:t> solucionar y mitigar el cambio climático. Esta </a:t>
            </a:r>
            <a:r>
              <a:rPr lang="en" sz="900">
                <a:solidFill>
                  <a:srgbClr val="201F1E"/>
                </a:solidFill>
                <a:highlight>
                  <a:srgbClr val="FFFFFF"/>
                </a:highlight>
                <a:latin typeface="Montserrat"/>
                <a:ea typeface="Montserrat"/>
                <a:cs typeface="Montserrat"/>
                <a:sym typeface="Montserrat"/>
              </a:rPr>
              <a:t>solución</a:t>
            </a:r>
            <a:r>
              <a:rPr lang="en" sz="900">
                <a:solidFill>
                  <a:srgbClr val="201F1E"/>
                </a:solidFill>
                <a:highlight>
                  <a:srgbClr val="FFFFFF"/>
                </a:highlight>
                <a:latin typeface="Montserrat"/>
                <a:ea typeface="Montserrat"/>
                <a:cs typeface="Montserrat"/>
                <a:sym typeface="Montserrat"/>
              </a:rPr>
              <a:t> busca reducir las emisiones de la deforestación en los países en desarrollo. La iniciativa se llama REDD +</a:t>
            </a:r>
            <a:endParaRPr sz="900">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latin typeface="Montserrat"/>
              <a:ea typeface="Montserrat"/>
              <a:cs typeface="Montserrat"/>
              <a:sym typeface="Montserrat"/>
            </a:endParaRPr>
          </a:p>
        </p:txBody>
      </p:sp>
      <p:pic>
        <p:nvPicPr>
          <p:cNvPr id="403" name="Google Shape;403;p24"/>
          <p:cNvPicPr preferRelativeResize="0"/>
          <p:nvPr/>
        </p:nvPicPr>
        <p:blipFill rotWithShape="1">
          <a:blip r:embed="rId3">
            <a:alphaModFix/>
          </a:blip>
          <a:srcRect b="33884" l="31464" r="26380" t="5358"/>
          <a:stretch/>
        </p:blipFill>
        <p:spPr>
          <a:xfrm>
            <a:off x="5507653" y="320700"/>
            <a:ext cx="1270048" cy="1225499"/>
          </a:xfrm>
          <a:prstGeom prst="rect">
            <a:avLst/>
          </a:prstGeom>
          <a:noFill/>
          <a:ln cap="flat" cmpd="sng" w="38100">
            <a:solidFill>
              <a:srgbClr val="CAD82A"/>
            </a:solidFill>
            <a:prstDash val="solid"/>
            <a:round/>
            <a:headEnd len="sm" w="sm" type="none"/>
            <a:tailEnd len="sm" w="sm" type="none"/>
          </a:ln>
        </p:spPr>
      </p:pic>
      <p:cxnSp>
        <p:nvCxnSpPr>
          <p:cNvPr id="404" name="Google Shape;404;p24"/>
          <p:cNvCxnSpPr/>
          <p:nvPr/>
        </p:nvCxnSpPr>
        <p:spPr>
          <a:xfrm flipH="1">
            <a:off x="6907050" y="538411"/>
            <a:ext cx="8700" cy="796200"/>
          </a:xfrm>
          <a:prstGeom prst="straightConnector1">
            <a:avLst/>
          </a:prstGeom>
          <a:noFill/>
          <a:ln cap="flat" cmpd="sng" w="38100">
            <a:solidFill>
              <a:srgbClr val="CAD82A"/>
            </a:solidFill>
            <a:prstDash val="solid"/>
            <a:round/>
            <a:headEnd len="med" w="med" type="none"/>
            <a:tailEnd len="med" w="med" type="none"/>
          </a:ln>
        </p:spPr>
      </p:cxnSp>
      <p:sp>
        <p:nvSpPr>
          <p:cNvPr id="405" name="Google Shape;405;p24"/>
          <p:cNvSpPr txBox="1"/>
          <p:nvPr/>
        </p:nvSpPr>
        <p:spPr>
          <a:xfrm>
            <a:off x="5408725" y="0"/>
            <a:ext cx="5073900" cy="41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latin typeface="Montserrat"/>
                <a:ea typeface="Montserrat"/>
                <a:cs typeface="Montserrat"/>
                <a:sym typeface="Montserrat"/>
              </a:rPr>
              <a:t>Photo Credit: ProtoplasmaKid / Wikimedia Commons / CC-BY-SA 4.0</a:t>
            </a:r>
            <a:endParaRPr sz="700">
              <a:latin typeface="Montserrat"/>
              <a:ea typeface="Montserrat"/>
              <a:cs typeface="Montserrat"/>
              <a:sym typeface="Montserrat"/>
            </a:endParaRPr>
          </a:p>
        </p:txBody>
      </p:sp>
      <p:cxnSp>
        <p:nvCxnSpPr>
          <p:cNvPr id="406" name="Google Shape;406;p24"/>
          <p:cNvCxnSpPr/>
          <p:nvPr/>
        </p:nvCxnSpPr>
        <p:spPr>
          <a:xfrm flipH="1">
            <a:off x="6758400" y="1986725"/>
            <a:ext cx="7200" cy="1800300"/>
          </a:xfrm>
          <a:prstGeom prst="straightConnector1">
            <a:avLst/>
          </a:prstGeom>
          <a:noFill/>
          <a:ln cap="flat" cmpd="sng" w="38100">
            <a:solidFill>
              <a:srgbClr val="CAD82A"/>
            </a:solidFill>
            <a:prstDash val="solid"/>
            <a:round/>
            <a:headEnd len="med" w="med" type="none"/>
            <a:tailEnd len="med" w="med" type="none"/>
          </a:ln>
        </p:spPr>
      </p:cxnSp>
      <p:sp>
        <p:nvSpPr>
          <p:cNvPr id="407" name="Google Shape;407;p24"/>
          <p:cNvSpPr/>
          <p:nvPr/>
        </p:nvSpPr>
        <p:spPr>
          <a:xfrm>
            <a:off x="6608239" y="1669621"/>
            <a:ext cx="307500" cy="317100"/>
          </a:xfrm>
          <a:prstGeom prst="ellipse">
            <a:avLst/>
          </a:prstGeom>
          <a:solidFill>
            <a:srgbClr val="CAD82A"/>
          </a:solidFill>
          <a:ln cap="flat" cmpd="sng" w="9525">
            <a:solidFill>
              <a:srgbClr val="CAD8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8" name="Google Shape;408;p24"/>
          <p:cNvPicPr preferRelativeResize="0"/>
          <p:nvPr/>
        </p:nvPicPr>
        <p:blipFill>
          <a:blip r:embed="rId4">
            <a:alphaModFix/>
          </a:blip>
          <a:stretch>
            <a:fillRect/>
          </a:stretch>
        </p:blipFill>
        <p:spPr>
          <a:xfrm>
            <a:off x="737300" y="5469873"/>
            <a:ext cx="3241398" cy="2150127"/>
          </a:xfrm>
          <a:prstGeom prst="rect">
            <a:avLst/>
          </a:prstGeom>
          <a:noFill/>
          <a:ln cap="flat" cmpd="sng" w="38100">
            <a:solidFill>
              <a:srgbClr val="07074E"/>
            </a:solidFill>
            <a:prstDash val="solid"/>
            <a:round/>
            <a:headEnd len="sm" w="sm" type="none"/>
            <a:tailEnd len="sm" w="sm" type="none"/>
          </a:ln>
        </p:spPr>
      </p:pic>
      <p:cxnSp>
        <p:nvCxnSpPr>
          <p:cNvPr id="409" name="Google Shape;409;p24"/>
          <p:cNvCxnSpPr/>
          <p:nvPr/>
        </p:nvCxnSpPr>
        <p:spPr>
          <a:xfrm>
            <a:off x="512700" y="5672399"/>
            <a:ext cx="15300" cy="1745100"/>
          </a:xfrm>
          <a:prstGeom prst="straightConnector1">
            <a:avLst/>
          </a:prstGeom>
          <a:noFill/>
          <a:ln cap="flat" cmpd="sng" w="38100">
            <a:solidFill>
              <a:srgbClr val="07074E"/>
            </a:solidFill>
            <a:prstDash val="solid"/>
            <a:round/>
            <a:headEnd len="med" w="med" type="none"/>
            <a:tailEnd len="med" w="med" type="none"/>
          </a:ln>
        </p:spPr>
      </p:cxnSp>
      <p:pic>
        <p:nvPicPr>
          <p:cNvPr id="410" name="Google Shape;410;p24"/>
          <p:cNvPicPr preferRelativeResize="0"/>
          <p:nvPr/>
        </p:nvPicPr>
        <p:blipFill>
          <a:blip r:embed="rId5">
            <a:alphaModFix/>
          </a:blip>
          <a:stretch>
            <a:fillRect/>
          </a:stretch>
        </p:blipFill>
        <p:spPr>
          <a:xfrm>
            <a:off x="6180025" y="5469863"/>
            <a:ext cx="2627932" cy="1745101"/>
          </a:xfrm>
          <a:prstGeom prst="rect">
            <a:avLst/>
          </a:prstGeom>
          <a:noFill/>
          <a:ln cap="flat" cmpd="sng" w="38100">
            <a:solidFill>
              <a:srgbClr val="CAD82A"/>
            </a:solidFill>
            <a:prstDash val="solid"/>
            <a:round/>
            <a:headEnd len="sm" w="sm" type="none"/>
            <a:tailEnd len="sm" w="sm" type="none"/>
          </a:ln>
        </p:spPr>
      </p:pic>
      <p:cxnSp>
        <p:nvCxnSpPr>
          <p:cNvPr id="411" name="Google Shape;411;p24"/>
          <p:cNvCxnSpPr/>
          <p:nvPr/>
        </p:nvCxnSpPr>
        <p:spPr>
          <a:xfrm>
            <a:off x="9052500" y="5601211"/>
            <a:ext cx="10500" cy="1422300"/>
          </a:xfrm>
          <a:prstGeom prst="straightConnector1">
            <a:avLst/>
          </a:prstGeom>
          <a:noFill/>
          <a:ln cap="flat" cmpd="sng" w="38100">
            <a:solidFill>
              <a:srgbClr val="CAD82A"/>
            </a:solidFill>
            <a:prstDash val="solid"/>
            <a:round/>
            <a:headEnd len="med" w="med" type="none"/>
            <a:tailEnd len="med" w="med" type="none"/>
          </a:ln>
        </p:spPr>
      </p:cxnSp>
      <p:sp>
        <p:nvSpPr>
          <p:cNvPr id="412" name="Google Shape;412;p24"/>
          <p:cNvSpPr txBox="1"/>
          <p:nvPr/>
        </p:nvSpPr>
        <p:spPr>
          <a:xfrm>
            <a:off x="6180025" y="7294675"/>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latin typeface="Montserrat"/>
                <a:ea typeface="Montserrat"/>
                <a:cs typeface="Montserrat"/>
                <a:sym typeface="Montserrat"/>
              </a:rPr>
              <a:t>Image credit Neil Palmer (CIAT) / Flickr </a:t>
            </a:r>
            <a:r>
              <a:rPr lang="en" sz="700" u="sng">
                <a:solidFill>
                  <a:srgbClr val="0097A7"/>
                </a:solidFill>
                <a:latin typeface="Montserrat"/>
                <a:ea typeface="Montserrat"/>
                <a:cs typeface="Montserrat"/>
                <a:sym typeface="Montserrat"/>
                <a:hlinkClick r:id="rId6"/>
              </a:rPr>
              <a:t>https://www.flickr.com/photos/ciat/5740350168/in/photostream/</a:t>
            </a:r>
            <a:endParaRPr sz="700">
              <a:solidFill>
                <a:srgbClr val="000000"/>
              </a:solidFill>
              <a:latin typeface="Montserrat"/>
              <a:ea typeface="Montserrat"/>
              <a:cs typeface="Montserrat"/>
              <a:sym typeface="Montserrat"/>
            </a:endParaRPr>
          </a:p>
        </p:txBody>
      </p:sp>
      <p:sp>
        <p:nvSpPr>
          <p:cNvPr id="413" name="Google Shape;413;p24"/>
          <p:cNvSpPr txBox="1"/>
          <p:nvPr/>
        </p:nvSpPr>
        <p:spPr>
          <a:xfrm>
            <a:off x="7045100" y="1294825"/>
            <a:ext cx="2878200" cy="10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Power Shift 2007, la primera Conferencia Nacional del Clima Juvenil, se celebra en Maryland y Washington D.C. El evento vio a más de 5.000 jóvenes converger en Washington, D.C., para construir el movimiento, presionar al Congreso y entregar una declaración sobre las perspectivas de los jóvenes sobre el calentamiento global..</a:t>
            </a:r>
            <a:endParaRPr sz="9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900">
              <a:solidFill>
                <a:schemeClr val="dk1"/>
              </a:solidFill>
              <a:latin typeface="Montserrat"/>
              <a:ea typeface="Montserrat"/>
              <a:cs typeface="Montserrat"/>
              <a:sym typeface="Montserrat"/>
            </a:endParaRPr>
          </a:p>
        </p:txBody>
      </p:sp>
      <p:sp>
        <p:nvSpPr>
          <p:cNvPr id="414" name="Google Shape;414;p24"/>
          <p:cNvSpPr/>
          <p:nvPr/>
        </p:nvSpPr>
        <p:spPr>
          <a:xfrm>
            <a:off x="-210779" y="3765140"/>
            <a:ext cx="10428900" cy="45000"/>
          </a:xfrm>
          <a:prstGeom prst="rect">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sp>
        <p:nvSpPr>
          <p:cNvPr id="419" name="Google Shape;419;p25"/>
          <p:cNvSpPr txBox="1"/>
          <p:nvPr/>
        </p:nvSpPr>
        <p:spPr>
          <a:xfrm>
            <a:off x="893700" y="409950"/>
            <a:ext cx="2770200" cy="10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ontserrat Black"/>
                <a:ea typeface="Montserrat Black"/>
                <a:cs typeface="Montserrat Black"/>
                <a:sym typeface="Montserrat Black"/>
              </a:rPr>
              <a:t>2011 </a:t>
            </a:r>
            <a:endParaRPr sz="2600">
              <a:latin typeface="Montserrat Black"/>
              <a:ea typeface="Montserrat Black"/>
              <a:cs typeface="Montserrat Black"/>
              <a:sym typeface="Montserrat Black"/>
            </a:endParaRPr>
          </a:p>
          <a:p>
            <a:pPr indent="0" lvl="0" marL="0" rtl="0" algn="l">
              <a:lnSpc>
                <a:spcPct val="115000"/>
              </a:lnSpc>
              <a:spcBef>
                <a:spcPts val="0"/>
              </a:spcBef>
              <a:spcAft>
                <a:spcPts val="0"/>
              </a:spcAft>
              <a:buNone/>
            </a:pPr>
            <a:r>
              <a:rPr lang="en" sz="900">
                <a:solidFill>
                  <a:schemeClr val="dk1"/>
                </a:solidFill>
                <a:latin typeface="Montserrat"/>
                <a:ea typeface="Montserrat"/>
                <a:cs typeface="Montserrat"/>
                <a:sym typeface="Montserrat"/>
              </a:rPr>
              <a:t>El rinoceronte negro occidental se extingue.</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9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cxnSp>
        <p:nvCxnSpPr>
          <p:cNvPr id="420" name="Google Shape;420;p25"/>
          <p:cNvCxnSpPr/>
          <p:nvPr/>
        </p:nvCxnSpPr>
        <p:spPr>
          <a:xfrm>
            <a:off x="748400" y="839973"/>
            <a:ext cx="0" cy="2953500"/>
          </a:xfrm>
          <a:prstGeom prst="straightConnector1">
            <a:avLst/>
          </a:prstGeom>
          <a:noFill/>
          <a:ln cap="flat" cmpd="sng" w="38100">
            <a:solidFill>
              <a:srgbClr val="07074E"/>
            </a:solidFill>
            <a:prstDash val="solid"/>
            <a:round/>
            <a:headEnd len="med" w="med" type="none"/>
            <a:tailEnd len="med" w="med" type="none"/>
          </a:ln>
        </p:spPr>
      </p:cxnSp>
      <p:sp>
        <p:nvSpPr>
          <p:cNvPr id="421" name="Google Shape;421;p25"/>
          <p:cNvSpPr/>
          <p:nvPr/>
        </p:nvSpPr>
        <p:spPr>
          <a:xfrm>
            <a:off x="594650" y="522950"/>
            <a:ext cx="307500" cy="317100"/>
          </a:xfrm>
          <a:prstGeom prst="ellipse">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2" name="Google Shape;422;p25"/>
          <p:cNvCxnSpPr/>
          <p:nvPr/>
        </p:nvCxnSpPr>
        <p:spPr>
          <a:xfrm rot="10800000">
            <a:off x="3176546" y="3774950"/>
            <a:ext cx="0" cy="1225500"/>
          </a:xfrm>
          <a:prstGeom prst="straightConnector1">
            <a:avLst/>
          </a:prstGeom>
          <a:noFill/>
          <a:ln cap="flat" cmpd="sng" w="38100">
            <a:solidFill>
              <a:srgbClr val="07074E"/>
            </a:solidFill>
            <a:prstDash val="solid"/>
            <a:round/>
            <a:headEnd len="med" w="med" type="none"/>
            <a:tailEnd len="med" w="med" type="none"/>
          </a:ln>
        </p:spPr>
      </p:cxnSp>
      <p:sp>
        <p:nvSpPr>
          <p:cNvPr id="423" name="Google Shape;423;p25"/>
          <p:cNvSpPr/>
          <p:nvPr/>
        </p:nvSpPr>
        <p:spPr>
          <a:xfrm rot="10800000">
            <a:off x="3022796" y="5000373"/>
            <a:ext cx="307500" cy="317100"/>
          </a:xfrm>
          <a:prstGeom prst="ellipse">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5"/>
          <p:cNvSpPr txBox="1"/>
          <p:nvPr/>
        </p:nvSpPr>
        <p:spPr>
          <a:xfrm>
            <a:off x="3296696" y="3886200"/>
            <a:ext cx="2112300" cy="120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900">
                <a:latin typeface="Montserrat"/>
                <a:ea typeface="Montserrat"/>
                <a:cs typeface="Montserrat"/>
                <a:sym typeface="Montserrat"/>
              </a:rPr>
              <a:t>Las Naciones Unidas designan el 31 de octubre de 2011, el Día de los Siete Mil Millones para conmemorar el día en que la población humana mundial alcanzó los 7 mil millones de personas.</a:t>
            </a:r>
            <a:endParaRPr sz="900">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latin typeface="Montserrat"/>
              <a:ea typeface="Montserrat"/>
              <a:cs typeface="Montserrat"/>
              <a:sym typeface="Montserrat"/>
            </a:endParaRPr>
          </a:p>
        </p:txBody>
      </p:sp>
      <p:sp>
        <p:nvSpPr>
          <p:cNvPr id="425" name="Google Shape;425;p25"/>
          <p:cNvSpPr txBox="1"/>
          <p:nvPr/>
        </p:nvSpPr>
        <p:spPr>
          <a:xfrm>
            <a:off x="7346350" y="2306175"/>
            <a:ext cx="2607000" cy="9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Montserrat Black"/>
                <a:ea typeface="Montserrat Black"/>
                <a:cs typeface="Montserrat Black"/>
                <a:sym typeface="Montserrat Black"/>
              </a:rPr>
              <a:t>2013</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Los vientos marinos traen una nube de contaminación atmosférica masiva desde China a Japón, demostrando que los principales contaminadores nacionales no son los únicos que sufren los impactos dañinos de la contaminación.</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solidFill>
                <a:schemeClr val="dk1"/>
              </a:solidFill>
              <a:latin typeface="Montserrat"/>
              <a:ea typeface="Montserrat"/>
              <a:cs typeface="Montserrat"/>
              <a:sym typeface="Montserrat"/>
            </a:endParaRPr>
          </a:p>
        </p:txBody>
      </p:sp>
      <p:sp>
        <p:nvSpPr>
          <p:cNvPr id="426" name="Google Shape;426;p25"/>
          <p:cNvSpPr txBox="1"/>
          <p:nvPr/>
        </p:nvSpPr>
        <p:spPr>
          <a:xfrm>
            <a:off x="3687458" y="2349529"/>
            <a:ext cx="3000000" cy="61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solidFill>
                  <a:srgbClr val="212124"/>
                </a:solidFill>
                <a:latin typeface="Montserrat"/>
                <a:ea typeface="Montserrat"/>
                <a:cs typeface="Montserrat"/>
                <a:sym typeface="Montserrat"/>
              </a:rPr>
              <a:t>Black Rhino calf - Kufara</a:t>
            </a:r>
            <a:endParaRPr b="1" sz="700">
              <a:solidFill>
                <a:srgbClr val="212124"/>
              </a:solidFill>
              <a:latin typeface="Montserrat"/>
              <a:ea typeface="Montserrat"/>
              <a:cs typeface="Montserrat"/>
              <a:sym typeface="Montserrat"/>
            </a:endParaRPr>
          </a:p>
          <a:p>
            <a:pPr indent="0" lvl="0" marL="0" rtl="0" algn="l">
              <a:lnSpc>
                <a:spcPct val="128571"/>
              </a:lnSpc>
              <a:spcBef>
                <a:spcPts val="0"/>
              </a:spcBef>
              <a:spcAft>
                <a:spcPts val="0"/>
              </a:spcAft>
              <a:buNone/>
            </a:pPr>
            <a:r>
              <a:rPr lang="en" sz="700">
                <a:solidFill>
                  <a:srgbClr val="212124"/>
                </a:solidFill>
                <a:latin typeface="Montserrat"/>
                <a:ea typeface="Montserrat"/>
                <a:cs typeface="Montserrat"/>
                <a:sym typeface="Montserrat"/>
              </a:rPr>
              <a:t>Taronga Western Plains Zoo - Dubbo - NSW</a:t>
            </a:r>
            <a:endParaRPr sz="700">
              <a:solidFill>
                <a:srgbClr val="212124"/>
              </a:solidFill>
              <a:latin typeface="Montserrat"/>
              <a:ea typeface="Montserrat"/>
              <a:cs typeface="Montserrat"/>
              <a:sym typeface="Montserrat"/>
            </a:endParaRPr>
          </a:p>
          <a:p>
            <a:pPr indent="0" lvl="0" marL="0" rtl="0" algn="l">
              <a:lnSpc>
                <a:spcPct val="128571"/>
              </a:lnSpc>
              <a:spcBef>
                <a:spcPts val="0"/>
              </a:spcBef>
              <a:spcAft>
                <a:spcPts val="0"/>
              </a:spcAft>
              <a:buNone/>
            </a:pPr>
            <a:r>
              <a:rPr lang="en" sz="700" u="sng">
                <a:solidFill>
                  <a:srgbClr val="0097A7"/>
                </a:solidFill>
                <a:latin typeface="Montserrat"/>
                <a:ea typeface="Montserrat"/>
                <a:cs typeface="Montserrat"/>
                <a:sym typeface="Montserrat"/>
                <a:hlinkClick r:id="rId3"/>
              </a:rPr>
              <a:t>https://www.flickr.com/photos/bfra07/4641824922</a:t>
            </a:r>
            <a:endParaRPr sz="700">
              <a:solidFill>
                <a:srgbClr val="212124"/>
              </a:solidFill>
              <a:latin typeface="Montserrat"/>
              <a:ea typeface="Montserrat"/>
              <a:cs typeface="Montserrat"/>
              <a:sym typeface="Montserrat"/>
            </a:endParaRPr>
          </a:p>
        </p:txBody>
      </p:sp>
      <p:pic>
        <p:nvPicPr>
          <p:cNvPr id="427" name="Google Shape;427;p25"/>
          <p:cNvPicPr preferRelativeResize="0"/>
          <p:nvPr/>
        </p:nvPicPr>
        <p:blipFill>
          <a:blip r:embed="rId4">
            <a:alphaModFix/>
          </a:blip>
          <a:stretch>
            <a:fillRect/>
          </a:stretch>
        </p:blipFill>
        <p:spPr>
          <a:xfrm>
            <a:off x="3807369" y="409950"/>
            <a:ext cx="2830152" cy="1896225"/>
          </a:xfrm>
          <a:prstGeom prst="rect">
            <a:avLst/>
          </a:prstGeom>
          <a:noFill/>
          <a:ln cap="flat" cmpd="sng" w="38100">
            <a:solidFill>
              <a:srgbClr val="07074E"/>
            </a:solidFill>
            <a:prstDash val="solid"/>
            <a:round/>
            <a:headEnd len="sm" w="sm" type="none"/>
            <a:tailEnd len="sm" w="sm" type="none"/>
          </a:ln>
        </p:spPr>
      </p:pic>
      <p:cxnSp>
        <p:nvCxnSpPr>
          <p:cNvPr id="428" name="Google Shape;428;p25"/>
          <p:cNvCxnSpPr/>
          <p:nvPr/>
        </p:nvCxnSpPr>
        <p:spPr>
          <a:xfrm>
            <a:off x="3649269" y="493919"/>
            <a:ext cx="0" cy="1581000"/>
          </a:xfrm>
          <a:prstGeom prst="straightConnector1">
            <a:avLst/>
          </a:prstGeom>
          <a:noFill/>
          <a:ln cap="flat" cmpd="sng" w="38100">
            <a:solidFill>
              <a:srgbClr val="07074E"/>
            </a:solidFill>
            <a:prstDash val="solid"/>
            <a:round/>
            <a:headEnd len="med" w="med" type="none"/>
            <a:tailEnd len="med" w="med" type="none"/>
          </a:ln>
        </p:spPr>
      </p:cxnSp>
      <p:pic>
        <p:nvPicPr>
          <p:cNvPr id="429" name="Google Shape;429;p25"/>
          <p:cNvPicPr preferRelativeResize="0"/>
          <p:nvPr/>
        </p:nvPicPr>
        <p:blipFill>
          <a:blip r:embed="rId5">
            <a:alphaModFix/>
          </a:blip>
          <a:stretch>
            <a:fillRect/>
          </a:stretch>
        </p:blipFill>
        <p:spPr>
          <a:xfrm>
            <a:off x="3132687" y="5562587"/>
            <a:ext cx="3407700" cy="1853525"/>
          </a:xfrm>
          <a:prstGeom prst="rect">
            <a:avLst/>
          </a:prstGeom>
          <a:noFill/>
          <a:ln>
            <a:noFill/>
          </a:ln>
        </p:spPr>
      </p:pic>
      <p:sp>
        <p:nvSpPr>
          <p:cNvPr id="430" name="Google Shape;430;p25"/>
          <p:cNvSpPr txBox="1"/>
          <p:nvPr/>
        </p:nvSpPr>
        <p:spPr>
          <a:xfrm>
            <a:off x="3137261" y="5524392"/>
            <a:ext cx="3407700" cy="1880400"/>
          </a:xfrm>
          <a:prstGeom prst="rect">
            <a:avLst/>
          </a:prstGeom>
          <a:noFill/>
          <a:ln cap="flat" cmpd="sng" w="38100">
            <a:solidFill>
              <a:srgbClr val="07074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cxnSp>
        <p:nvCxnSpPr>
          <p:cNvPr id="431" name="Google Shape;431;p25"/>
          <p:cNvCxnSpPr/>
          <p:nvPr/>
        </p:nvCxnSpPr>
        <p:spPr>
          <a:xfrm rot="10800000">
            <a:off x="3477348" y="5386799"/>
            <a:ext cx="1546800" cy="0"/>
          </a:xfrm>
          <a:prstGeom prst="straightConnector1">
            <a:avLst/>
          </a:prstGeom>
          <a:noFill/>
          <a:ln cap="flat" cmpd="sng" w="38100">
            <a:solidFill>
              <a:srgbClr val="07074E"/>
            </a:solidFill>
            <a:prstDash val="solid"/>
            <a:round/>
            <a:headEnd len="med" w="med" type="none"/>
            <a:tailEnd len="med" w="med" type="none"/>
          </a:ln>
        </p:spPr>
      </p:cxnSp>
      <p:cxnSp>
        <p:nvCxnSpPr>
          <p:cNvPr id="432" name="Google Shape;432;p25"/>
          <p:cNvCxnSpPr/>
          <p:nvPr/>
        </p:nvCxnSpPr>
        <p:spPr>
          <a:xfrm rot="10800000">
            <a:off x="7378062" y="3810000"/>
            <a:ext cx="0" cy="1086300"/>
          </a:xfrm>
          <a:prstGeom prst="straightConnector1">
            <a:avLst/>
          </a:prstGeom>
          <a:noFill/>
          <a:ln cap="flat" cmpd="sng" w="38100">
            <a:solidFill>
              <a:srgbClr val="334270"/>
            </a:solidFill>
            <a:prstDash val="solid"/>
            <a:round/>
            <a:headEnd len="med" w="med" type="none"/>
            <a:tailEnd len="med" w="med" type="none"/>
          </a:ln>
        </p:spPr>
      </p:cxnSp>
      <p:sp>
        <p:nvSpPr>
          <p:cNvPr id="433" name="Google Shape;433;p25"/>
          <p:cNvSpPr/>
          <p:nvPr/>
        </p:nvSpPr>
        <p:spPr>
          <a:xfrm rot="10800000">
            <a:off x="7224312" y="4867883"/>
            <a:ext cx="307500" cy="317100"/>
          </a:xfrm>
          <a:prstGeom prst="ellipse">
            <a:avLst/>
          </a:prstGeom>
          <a:solidFill>
            <a:srgbClr val="334270"/>
          </a:solidFill>
          <a:ln cap="flat" cmpd="sng" w="9525">
            <a:solidFill>
              <a:srgbClr val="33427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4" name="Google Shape;434;p25"/>
          <p:cNvCxnSpPr/>
          <p:nvPr/>
        </p:nvCxnSpPr>
        <p:spPr>
          <a:xfrm>
            <a:off x="7085250" y="2687999"/>
            <a:ext cx="0" cy="1086300"/>
          </a:xfrm>
          <a:prstGeom prst="straightConnector1">
            <a:avLst/>
          </a:prstGeom>
          <a:noFill/>
          <a:ln cap="flat" cmpd="sng" w="38100">
            <a:solidFill>
              <a:srgbClr val="CAD82A"/>
            </a:solidFill>
            <a:prstDash val="solid"/>
            <a:round/>
            <a:headEnd len="med" w="med" type="none"/>
            <a:tailEnd len="med" w="med" type="none"/>
          </a:ln>
        </p:spPr>
      </p:cxnSp>
      <p:sp>
        <p:nvSpPr>
          <p:cNvPr id="435" name="Google Shape;435;p25"/>
          <p:cNvSpPr/>
          <p:nvPr/>
        </p:nvSpPr>
        <p:spPr>
          <a:xfrm>
            <a:off x="6931500" y="2399316"/>
            <a:ext cx="307500" cy="317100"/>
          </a:xfrm>
          <a:prstGeom prst="ellipse">
            <a:avLst/>
          </a:prstGeom>
          <a:solidFill>
            <a:srgbClr val="CAD82A"/>
          </a:solidFill>
          <a:ln cap="flat" cmpd="sng" w="9525">
            <a:solidFill>
              <a:srgbClr val="CAD8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5"/>
          <p:cNvSpPr txBox="1"/>
          <p:nvPr/>
        </p:nvSpPr>
        <p:spPr>
          <a:xfrm>
            <a:off x="7651158" y="3830175"/>
            <a:ext cx="2112300" cy="9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Montserrat Black"/>
                <a:ea typeface="Montserrat Black"/>
                <a:cs typeface="Montserrat Black"/>
                <a:sym typeface="Montserrat Black"/>
              </a:rPr>
              <a:t>2014</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900">
                <a:solidFill>
                  <a:schemeClr val="dk1"/>
                </a:solidFill>
                <a:latin typeface="Montserrat"/>
                <a:ea typeface="Montserrat"/>
                <a:cs typeface="Montserrat"/>
                <a:sym typeface="Montserrat"/>
              </a:rPr>
              <a:t>El IPCC publica su Quinto Informe de Evaluación sobre el estado del clima, sus impactos y las soluciones globales para la mitigación y adaptación climática.</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solidFill>
                <a:schemeClr val="dk1"/>
              </a:solidFill>
              <a:latin typeface="Montserrat"/>
              <a:ea typeface="Montserrat"/>
              <a:cs typeface="Montserrat"/>
              <a:sym typeface="Montserrat"/>
            </a:endParaRPr>
          </a:p>
        </p:txBody>
      </p:sp>
      <p:sp>
        <p:nvSpPr>
          <p:cNvPr id="437" name="Google Shape;437;p25"/>
          <p:cNvSpPr/>
          <p:nvPr/>
        </p:nvSpPr>
        <p:spPr>
          <a:xfrm>
            <a:off x="-210779" y="3765140"/>
            <a:ext cx="10428900" cy="45000"/>
          </a:xfrm>
          <a:prstGeom prst="rect">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1" name="Shape 441"/>
        <p:cNvGrpSpPr/>
        <p:nvPr/>
      </p:nvGrpSpPr>
      <p:grpSpPr>
        <a:xfrm>
          <a:off x="0" y="0"/>
          <a:ext cx="0" cy="0"/>
          <a:chOff x="0" y="0"/>
          <a:chExt cx="0" cy="0"/>
        </a:xfrm>
      </p:grpSpPr>
      <p:sp>
        <p:nvSpPr>
          <p:cNvPr id="442" name="Google Shape;442;p26"/>
          <p:cNvSpPr txBox="1"/>
          <p:nvPr/>
        </p:nvSpPr>
        <p:spPr>
          <a:xfrm>
            <a:off x="893700" y="409950"/>
            <a:ext cx="3016500" cy="10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ontserrat Black"/>
                <a:ea typeface="Montserrat Black"/>
                <a:cs typeface="Montserrat Black"/>
                <a:sym typeface="Montserrat Black"/>
              </a:rPr>
              <a:t>2015 </a:t>
            </a:r>
            <a:endParaRPr sz="2600">
              <a:latin typeface="Montserrat Black"/>
              <a:ea typeface="Montserrat Black"/>
              <a:cs typeface="Montserrat Black"/>
              <a:sym typeface="Montserrat Black"/>
            </a:endParaRPr>
          </a:p>
          <a:p>
            <a:pPr indent="0" lvl="0" marL="0" rtl="0" algn="l">
              <a:lnSpc>
                <a:spcPct val="100000"/>
              </a:lnSpc>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195 países adoptan el Acuerdo de París, el primer acuerdo internacional del mundo para mantener el calentamiento global antropogénico total "muy por debajo" de 2 grados centígrados.</a:t>
            </a:r>
            <a:endParaRPr sz="9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9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cxnSp>
        <p:nvCxnSpPr>
          <p:cNvPr id="443" name="Google Shape;443;p26"/>
          <p:cNvCxnSpPr/>
          <p:nvPr/>
        </p:nvCxnSpPr>
        <p:spPr>
          <a:xfrm>
            <a:off x="748400" y="839973"/>
            <a:ext cx="0" cy="2953500"/>
          </a:xfrm>
          <a:prstGeom prst="straightConnector1">
            <a:avLst/>
          </a:prstGeom>
          <a:noFill/>
          <a:ln cap="flat" cmpd="sng" w="38100">
            <a:solidFill>
              <a:srgbClr val="07074E"/>
            </a:solidFill>
            <a:prstDash val="solid"/>
            <a:round/>
            <a:headEnd len="med" w="med" type="none"/>
            <a:tailEnd len="med" w="med" type="none"/>
          </a:ln>
        </p:spPr>
      </p:cxnSp>
      <p:sp>
        <p:nvSpPr>
          <p:cNvPr id="444" name="Google Shape;444;p26"/>
          <p:cNvSpPr/>
          <p:nvPr/>
        </p:nvSpPr>
        <p:spPr>
          <a:xfrm>
            <a:off x="594650" y="522950"/>
            <a:ext cx="307500" cy="317100"/>
          </a:xfrm>
          <a:prstGeom prst="ellipse">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5" name="Google Shape;445;p26"/>
          <p:cNvCxnSpPr/>
          <p:nvPr/>
        </p:nvCxnSpPr>
        <p:spPr>
          <a:xfrm>
            <a:off x="2358720" y="2696126"/>
            <a:ext cx="0" cy="1086300"/>
          </a:xfrm>
          <a:prstGeom prst="straightConnector1">
            <a:avLst/>
          </a:prstGeom>
          <a:noFill/>
          <a:ln cap="flat" cmpd="sng" w="38100">
            <a:solidFill>
              <a:srgbClr val="CAD82A"/>
            </a:solidFill>
            <a:prstDash val="solid"/>
            <a:round/>
            <a:headEnd len="med" w="med" type="none"/>
            <a:tailEnd len="med" w="med" type="none"/>
          </a:ln>
        </p:spPr>
      </p:cxnSp>
      <p:sp>
        <p:nvSpPr>
          <p:cNvPr id="446" name="Google Shape;446;p26"/>
          <p:cNvSpPr/>
          <p:nvPr/>
        </p:nvSpPr>
        <p:spPr>
          <a:xfrm>
            <a:off x="2204970" y="2407442"/>
            <a:ext cx="307500" cy="317100"/>
          </a:xfrm>
          <a:prstGeom prst="ellipse">
            <a:avLst/>
          </a:prstGeom>
          <a:solidFill>
            <a:srgbClr val="CAD82A"/>
          </a:solidFill>
          <a:ln cap="flat" cmpd="sng" w="9525">
            <a:solidFill>
              <a:srgbClr val="CAD8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7" name="Google Shape;447;p26"/>
          <p:cNvCxnSpPr/>
          <p:nvPr/>
        </p:nvCxnSpPr>
        <p:spPr>
          <a:xfrm rot="10800000">
            <a:off x="1042946" y="3784619"/>
            <a:ext cx="0" cy="812100"/>
          </a:xfrm>
          <a:prstGeom prst="straightConnector1">
            <a:avLst/>
          </a:prstGeom>
          <a:noFill/>
          <a:ln cap="flat" cmpd="sng" w="38100">
            <a:solidFill>
              <a:srgbClr val="CAD82A"/>
            </a:solidFill>
            <a:prstDash val="solid"/>
            <a:round/>
            <a:headEnd len="med" w="med" type="none"/>
            <a:tailEnd len="med" w="med" type="none"/>
          </a:ln>
        </p:spPr>
      </p:cxnSp>
      <p:sp>
        <p:nvSpPr>
          <p:cNvPr id="448" name="Google Shape;448;p26"/>
          <p:cNvSpPr/>
          <p:nvPr/>
        </p:nvSpPr>
        <p:spPr>
          <a:xfrm rot="10800000">
            <a:off x="889196" y="4596642"/>
            <a:ext cx="307500" cy="317100"/>
          </a:xfrm>
          <a:prstGeom prst="ellipse">
            <a:avLst/>
          </a:prstGeom>
          <a:solidFill>
            <a:srgbClr val="CAD82A"/>
          </a:solidFill>
          <a:ln cap="flat" cmpd="sng" w="9525">
            <a:solidFill>
              <a:srgbClr val="CAD8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6"/>
          <p:cNvSpPr txBox="1"/>
          <p:nvPr/>
        </p:nvSpPr>
        <p:spPr>
          <a:xfrm>
            <a:off x="2611258" y="2149200"/>
            <a:ext cx="2112300" cy="9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600">
              <a:solidFill>
                <a:schemeClr val="dk1"/>
              </a:solidFill>
              <a:latin typeface="Montserrat Black"/>
              <a:ea typeface="Montserrat Black"/>
              <a:cs typeface="Montserrat Black"/>
              <a:sym typeface="Montserrat Black"/>
            </a:endParaRPr>
          </a:p>
          <a:p>
            <a:pPr indent="0" lvl="0" marL="0" rtl="0" algn="l">
              <a:lnSpc>
                <a:spcPct val="100000"/>
              </a:lnSpc>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El Acuerdo de París entra en vigencia legal en noviembre de 2016, solo 11 meses después de su adopción.</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solidFill>
                <a:schemeClr val="dk1"/>
              </a:solidFill>
              <a:latin typeface="Montserrat"/>
              <a:ea typeface="Montserrat"/>
              <a:cs typeface="Montserrat"/>
              <a:sym typeface="Montserrat"/>
            </a:endParaRPr>
          </a:p>
        </p:txBody>
      </p:sp>
      <p:sp>
        <p:nvSpPr>
          <p:cNvPr id="450" name="Google Shape;450;p26"/>
          <p:cNvSpPr txBox="1"/>
          <p:nvPr/>
        </p:nvSpPr>
        <p:spPr>
          <a:xfrm>
            <a:off x="1269350" y="3953450"/>
            <a:ext cx="3016500" cy="10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ontserrat Black"/>
                <a:ea typeface="Montserrat Black"/>
                <a:cs typeface="Montserrat Black"/>
                <a:sym typeface="Montserrat Black"/>
              </a:rPr>
              <a:t>2016</a:t>
            </a:r>
            <a:endParaRPr sz="2600">
              <a:latin typeface="Montserrat Black"/>
              <a:ea typeface="Montserrat Black"/>
              <a:cs typeface="Montserrat Black"/>
              <a:sym typeface="Montserrat Black"/>
            </a:endParaRPr>
          </a:p>
          <a:p>
            <a:pPr indent="0" lvl="0" marL="0" rtl="0" algn="l">
              <a:lnSpc>
                <a:spcPct val="100000"/>
              </a:lnSpc>
              <a:spcBef>
                <a:spcPts val="0"/>
              </a:spcBef>
              <a:spcAft>
                <a:spcPts val="0"/>
              </a:spcAft>
              <a:buNone/>
            </a:pPr>
            <a:r>
              <a:rPr lang="en" sz="900">
                <a:solidFill>
                  <a:schemeClr val="dk1"/>
                </a:solidFill>
                <a:latin typeface="Montserrat"/>
                <a:ea typeface="Montserrat"/>
                <a:cs typeface="Montserrat"/>
                <a:sym typeface="Montserrat"/>
              </a:rPr>
              <a:t>El Acuerdo de París es firmado por 174 países y la Unión Europea en una ceremonia en la sede de las Naciones Unidas el Día de la Tierra.</a:t>
            </a:r>
            <a:endParaRPr sz="9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9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cxnSp>
        <p:nvCxnSpPr>
          <p:cNvPr id="451" name="Google Shape;451;p26"/>
          <p:cNvCxnSpPr/>
          <p:nvPr/>
        </p:nvCxnSpPr>
        <p:spPr>
          <a:xfrm>
            <a:off x="5559120" y="2895638"/>
            <a:ext cx="0" cy="877800"/>
          </a:xfrm>
          <a:prstGeom prst="straightConnector1">
            <a:avLst/>
          </a:prstGeom>
          <a:noFill/>
          <a:ln cap="flat" cmpd="sng" w="38100">
            <a:solidFill>
              <a:srgbClr val="DBF93F"/>
            </a:solidFill>
            <a:prstDash val="solid"/>
            <a:round/>
            <a:headEnd len="med" w="med" type="none"/>
            <a:tailEnd len="med" w="med" type="none"/>
          </a:ln>
        </p:spPr>
      </p:cxnSp>
      <p:sp>
        <p:nvSpPr>
          <p:cNvPr id="452" name="Google Shape;452;p26"/>
          <p:cNvSpPr/>
          <p:nvPr/>
        </p:nvSpPr>
        <p:spPr>
          <a:xfrm>
            <a:off x="5405370" y="2606954"/>
            <a:ext cx="307500" cy="317100"/>
          </a:xfrm>
          <a:prstGeom prst="ellipse">
            <a:avLst/>
          </a:prstGeom>
          <a:solidFill>
            <a:srgbClr val="DBF93F"/>
          </a:solidFill>
          <a:ln cap="flat" cmpd="sng" w="9525">
            <a:solidFill>
              <a:srgbClr val="DBF93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6"/>
          <p:cNvSpPr txBox="1"/>
          <p:nvPr/>
        </p:nvSpPr>
        <p:spPr>
          <a:xfrm>
            <a:off x="5822343" y="2454807"/>
            <a:ext cx="4106700" cy="9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Montserrat Black"/>
                <a:ea typeface="Montserrat Black"/>
                <a:cs typeface="Montserrat Black"/>
                <a:sym typeface="Montserrat Black"/>
              </a:rPr>
              <a:t>2018</a:t>
            </a:r>
            <a:endParaRPr sz="2600">
              <a:solidFill>
                <a:schemeClr val="dk1"/>
              </a:solidFill>
              <a:latin typeface="Montserrat Black"/>
              <a:ea typeface="Montserrat Black"/>
              <a:cs typeface="Montserrat Black"/>
              <a:sym typeface="Montserrat Black"/>
            </a:endParaRPr>
          </a:p>
          <a:p>
            <a:pPr indent="0" lvl="0" marL="0" rtl="0" algn="l">
              <a:lnSpc>
                <a:spcPct val="100000"/>
              </a:lnSpc>
              <a:spcBef>
                <a:spcPts val="0"/>
              </a:spcBef>
              <a:spcAft>
                <a:spcPts val="0"/>
              </a:spcAft>
              <a:buNone/>
            </a:pPr>
            <a:r>
              <a:rPr lang="en" sz="900">
                <a:solidFill>
                  <a:schemeClr val="dk1"/>
                </a:solidFill>
                <a:latin typeface="Montserrat"/>
                <a:ea typeface="Montserrat"/>
                <a:cs typeface="Montserrat"/>
                <a:sym typeface="Montserrat"/>
              </a:rPr>
              <a:t>El Panel Intergubernamental sobre Cambio Climático publica su Informe Especial sobre los 1.5 grados de calentamiento global, que advierte que el mundo tiene solo doce años para reducir a la mitad sus emisiones para evitar los peores impactos del cambio climático.</a:t>
            </a:r>
            <a:endParaRPr sz="9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solidFill>
                <a:schemeClr val="dk1"/>
              </a:solidFill>
              <a:latin typeface="Montserrat"/>
              <a:ea typeface="Montserrat"/>
              <a:cs typeface="Montserrat"/>
              <a:sym typeface="Montserrat"/>
            </a:endParaRPr>
          </a:p>
        </p:txBody>
      </p:sp>
      <p:cxnSp>
        <p:nvCxnSpPr>
          <p:cNvPr id="454" name="Google Shape;454;p26"/>
          <p:cNvCxnSpPr/>
          <p:nvPr/>
        </p:nvCxnSpPr>
        <p:spPr>
          <a:xfrm rot="10800000">
            <a:off x="4929146" y="3796342"/>
            <a:ext cx="0" cy="1805400"/>
          </a:xfrm>
          <a:prstGeom prst="straightConnector1">
            <a:avLst/>
          </a:prstGeom>
          <a:noFill/>
          <a:ln cap="flat" cmpd="sng" w="38100">
            <a:solidFill>
              <a:srgbClr val="07074E"/>
            </a:solidFill>
            <a:prstDash val="solid"/>
            <a:round/>
            <a:headEnd len="med" w="med" type="none"/>
            <a:tailEnd len="med" w="med" type="none"/>
          </a:ln>
        </p:spPr>
      </p:cxnSp>
      <p:sp>
        <p:nvSpPr>
          <p:cNvPr id="455" name="Google Shape;455;p26"/>
          <p:cNvSpPr/>
          <p:nvPr/>
        </p:nvSpPr>
        <p:spPr>
          <a:xfrm rot="10800000">
            <a:off x="4775396" y="5557329"/>
            <a:ext cx="307500" cy="317100"/>
          </a:xfrm>
          <a:prstGeom prst="ellipse">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6"/>
          <p:cNvSpPr txBox="1"/>
          <p:nvPr/>
        </p:nvSpPr>
        <p:spPr>
          <a:xfrm>
            <a:off x="5155550" y="4205600"/>
            <a:ext cx="2289600" cy="10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ontserrat Black"/>
                <a:ea typeface="Montserrat Black"/>
                <a:cs typeface="Montserrat Black"/>
                <a:sym typeface="Montserrat Black"/>
              </a:rPr>
              <a:t>2017</a:t>
            </a:r>
            <a:endParaRPr sz="2600">
              <a:latin typeface="Montserrat Black"/>
              <a:ea typeface="Montserrat Black"/>
              <a:cs typeface="Montserrat Black"/>
              <a:sym typeface="Montserrat Black"/>
            </a:endParaRPr>
          </a:p>
          <a:p>
            <a:pPr indent="0" lvl="0" marL="0" rtl="0" algn="l">
              <a:lnSpc>
                <a:spcPct val="100000"/>
              </a:lnSpc>
              <a:spcBef>
                <a:spcPts val="0"/>
              </a:spcBef>
              <a:spcAft>
                <a:spcPts val="0"/>
              </a:spcAft>
              <a:buNone/>
            </a:pPr>
            <a:r>
              <a:rPr lang="en" sz="900">
                <a:solidFill>
                  <a:schemeClr val="dk1"/>
                </a:solidFill>
                <a:latin typeface="Montserrat"/>
                <a:ea typeface="Montserrat"/>
                <a:cs typeface="Montserrat"/>
                <a:sym typeface="Montserrat"/>
              </a:rPr>
              <a:t>El presidente de los Estados Unidos, Donald Trump anuncia su</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900">
                <a:solidFill>
                  <a:schemeClr val="dk1"/>
                </a:solidFill>
                <a:latin typeface="Montserrat"/>
                <a:ea typeface="Montserrat"/>
                <a:cs typeface="Montserrat"/>
                <a:sym typeface="Montserrat"/>
              </a:rPr>
              <a:t>intención de retirar a Estados Unidos — el segundo más grande del mundo emisor — del Acuerdo de París.</a:t>
            </a:r>
            <a:endParaRPr sz="9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9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cxnSp>
        <p:nvCxnSpPr>
          <p:cNvPr id="457" name="Google Shape;457;p26"/>
          <p:cNvCxnSpPr>
            <a:stCxn id="458" idx="4"/>
          </p:cNvCxnSpPr>
          <p:nvPr/>
        </p:nvCxnSpPr>
        <p:spPr>
          <a:xfrm rot="10800000">
            <a:off x="7672346" y="3763917"/>
            <a:ext cx="0" cy="1060500"/>
          </a:xfrm>
          <a:prstGeom prst="straightConnector1">
            <a:avLst/>
          </a:prstGeom>
          <a:noFill/>
          <a:ln cap="flat" cmpd="sng" w="38100">
            <a:solidFill>
              <a:srgbClr val="07074E"/>
            </a:solidFill>
            <a:prstDash val="solid"/>
            <a:round/>
            <a:headEnd len="med" w="med" type="none"/>
            <a:tailEnd len="med" w="med" type="none"/>
          </a:ln>
        </p:spPr>
      </p:cxnSp>
      <p:sp>
        <p:nvSpPr>
          <p:cNvPr id="458" name="Google Shape;458;p26"/>
          <p:cNvSpPr/>
          <p:nvPr/>
        </p:nvSpPr>
        <p:spPr>
          <a:xfrm rot="10800000">
            <a:off x="7518596" y="4824417"/>
            <a:ext cx="307500" cy="317100"/>
          </a:xfrm>
          <a:prstGeom prst="ellipse">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6"/>
          <p:cNvSpPr txBox="1"/>
          <p:nvPr/>
        </p:nvSpPr>
        <p:spPr>
          <a:xfrm>
            <a:off x="7898750" y="4006088"/>
            <a:ext cx="2030400" cy="10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ontserrat Black"/>
                <a:ea typeface="Montserrat Black"/>
                <a:cs typeface="Montserrat Black"/>
                <a:sym typeface="Montserrat Black"/>
              </a:rPr>
              <a:t>2019</a:t>
            </a:r>
            <a:endParaRPr sz="2600">
              <a:latin typeface="Montserrat Black"/>
              <a:ea typeface="Montserrat Black"/>
              <a:cs typeface="Montserrat Black"/>
              <a:sym typeface="Montserrat Black"/>
            </a:endParaRPr>
          </a:p>
          <a:p>
            <a:pPr indent="0" lvl="0" marL="0" rtl="0" algn="l">
              <a:lnSpc>
                <a:spcPct val="100000"/>
              </a:lnSpc>
              <a:spcBef>
                <a:spcPts val="0"/>
              </a:spcBef>
              <a:spcAft>
                <a:spcPts val="0"/>
              </a:spcAft>
              <a:buNone/>
            </a:pPr>
            <a:r>
              <a:rPr lang="en" sz="900">
                <a:solidFill>
                  <a:schemeClr val="dk1"/>
                </a:solidFill>
                <a:latin typeface="Montserrat"/>
                <a:ea typeface="Montserrat"/>
                <a:cs typeface="Montserrat"/>
                <a:sym typeface="Montserrat"/>
              </a:rPr>
              <a:t>El IPCC publica dos informes históricos sobre los impactos climáticos en la tierra y la agricultura, y los océanos y la criosfera.</a:t>
            </a:r>
            <a:endParaRPr sz="9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9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pic>
        <p:nvPicPr>
          <p:cNvPr id="460" name="Google Shape;460;p26"/>
          <p:cNvPicPr preferRelativeResize="0"/>
          <p:nvPr/>
        </p:nvPicPr>
        <p:blipFill>
          <a:blip r:embed="rId3">
            <a:alphaModFix/>
          </a:blip>
          <a:stretch>
            <a:fillRect/>
          </a:stretch>
        </p:blipFill>
        <p:spPr>
          <a:xfrm>
            <a:off x="4181130" y="146500"/>
            <a:ext cx="2706409" cy="1805400"/>
          </a:xfrm>
          <a:prstGeom prst="rect">
            <a:avLst/>
          </a:prstGeom>
          <a:noFill/>
          <a:ln cap="flat" cmpd="sng" w="38100">
            <a:solidFill>
              <a:srgbClr val="07074E"/>
            </a:solidFill>
            <a:prstDash val="solid"/>
            <a:round/>
            <a:headEnd len="sm" w="sm" type="none"/>
            <a:tailEnd len="sm" w="sm" type="none"/>
          </a:ln>
        </p:spPr>
      </p:pic>
      <p:cxnSp>
        <p:nvCxnSpPr>
          <p:cNvPr id="461" name="Google Shape;461;p26"/>
          <p:cNvCxnSpPr/>
          <p:nvPr/>
        </p:nvCxnSpPr>
        <p:spPr>
          <a:xfrm>
            <a:off x="3999531" y="265319"/>
            <a:ext cx="0" cy="1581000"/>
          </a:xfrm>
          <a:prstGeom prst="straightConnector1">
            <a:avLst/>
          </a:prstGeom>
          <a:noFill/>
          <a:ln cap="flat" cmpd="sng" w="38100">
            <a:solidFill>
              <a:srgbClr val="07074E"/>
            </a:solidFill>
            <a:prstDash val="solid"/>
            <a:round/>
            <a:headEnd len="med" w="med" type="none"/>
            <a:tailEnd len="med" w="med" type="none"/>
          </a:ln>
        </p:spPr>
      </p:cxnSp>
      <p:sp>
        <p:nvSpPr>
          <p:cNvPr id="462" name="Google Shape;462;p26"/>
          <p:cNvSpPr txBox="1"/>
          <p:nvPr/>
        </p:nvSpPr>
        <p:spPr>
          <a:xfrm>
            <a:off x="4060056" y="1952950"/>
            <a:ext cx="4716600" cy="61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700">
                <a:solidFill>
                  <a:srgbClr val="212124"/>
                </a:solidFill>
                <a:latin typeface="Montserrat"/>
                <a:ea typeface="Montserrat"/>
                <a:cs typeface="Montserrat"/>
                <a:sym typeface="Montserrat"/>
              </a:rPr>
              <a:t>State Department photo</a:t>
            </a:r>
            <a:endParaRPr sz="700">
              <a:solidFill>
                <a:srgbClr val="212124"/>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700" u="sng">
                <a:solidFill>
                  <a:srgbClr val="0097A7"/>
                </a:solidFill>
                <a:latin typeface="Montserrat"/>
                <a:ea typeface="Montserrat"/>
                <a:cs typeface="Montserrat"/>
                <a:sym typeface="Montserrat"/>
                <a:hlinkClick r:id="rId4"/>
              </a:rPr>
              <a:t>https://www.flickr.com/photos/statephotos/23076185424</a:t>
            </a:r>
            <a:endParaRPr sz="700">
              <a:solidFill>
                <a:srgbClr val="212124"/>
              </a:solidFill>
              <a:latin typeface="Montserrat"/>
              <a:ea typeface="Montserrat"/>
              <a:cs typeface="Montserrat"/>
              <a:sym typeface="Montserrat"/>
            </a:endParaRPr>
          </a:p>
        </p:txBody>
      </p:sp>
      <p:pic>
        <p:nvPicPr>
          <p:cNvPr id="463" name="Google Shape;463;p26"/>
          <p:cNvPicPr preferRelativeResize="0"/>
          <p:nvPr/>
        </p:nvPicPr>
        <p:blipFill>
          <a:blip r:embed="rId5">
            <a:alphaModFix/>
          </a:blip>
          <a:stretch>
            <a:fillRect/>
          </a:stretch>
        </p:blipFill>
        <p:spPr>
          <a:xfrm>
            <a:off x="1071680" y="5298075"/>
            <a:ext cx="3326750" cy="2027000"/>
          </a:xfrm>
          <a:prstGeom prst="rect">
            <a:avLst/>
          </a:prstGeom>
          <a:noFill/>
          <a:ln cap="flat" cmpd="sng" w="38100">
            <a:solidFill>
              <a:srgbClr val="CAD82A"/>
            </a:solidFill>
            <a:prstDash val="solid"/>
            <a:round/>
            <a:headEnd len="sm" w="sm" type="none"/>
            <a:tailEnd len="sm" w="sm" type="none"/>
          </a:ln>
        </p:spPr>
      </p:pic>
      <p:cxnSp>
        <p:nvCxnSpPr>
          <p:cNvPr id="464" name="Google Shape;464;p26"/>
          <p:cNvCxnSpPr/>
          <p:nvPr/>
        </p:nvCxnSpPr>
        <p:spPr>
          <a:xfrm>
            <a:off x="1220933" y="5140084"/>
            <a:ext cx="1756500" cy="0"/>
          </a:xfrm>
          <a:prstGeom prst="straightConnector1">
            <a:avLst/>
          </a:prstGeom>
          <a:noFill/>
          <a:ln cap="flat" cmpd="sng" w="38100">
            <a:solidFill>
              <a:srgbClr val="CAD82A"/>
            </a:solidFill>
            <a:prstDash val="solid"/>
            <a:round/>
            <a:headEnd len="med" w="med" type="none"/>
            <a:tailEnd len="med" w="med" type="none"/>
          </a:ln>
        </p:spPr>
      </p:cxnSp>
      <p:sp>
        <p:nvSpPr>
          <p:cNvPr id="465" name="Google Shape;465;p26"/>
          <p:cNvSpPr txBox="1"/>
          <p:nvPr/>
        </p:nvSpPr>
        <p:spPr>
          <a:xfrm>
            <a:off x="969365" y="7325075"/>
            <a:ext cx="4716600" cy="61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700">
                <a:solidFill>
                  <a:srgbClr val="212124"/>
                </a:solidFill>
                <a:latin typeface="Montserrat"/>
                <a:ea typeface="Montserrat"/>
                <a:cs typeface="Montserrat"/>
                <a:sym typeface="Montserrat"/>
              </a:rPr>
              <a:t>State Department photo</a:t>
            </a:r>
            <a:endParaRPr sz="700">
              <a:solidFill>
                <a:srgbClr val="212124"/>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700" u="sng">
                <a:solidFill>
                  <a:srgbClr val="0097A7"/>
                </a:solidFill>
                <a:latin typeface="Montserrat"/>
                <a:ea typeface="Montserrat"/>
                <a:cs typeface="Montserrat"/>
                <a:sym typeface="Montserrat"/>
                <a:hlinkClick r:id="rId6"/>
              </a:rPr>
              <a:t>https://www.flickr.com/photos/statephotos/26307463260</a:t>
            </a:r>
            <a:endParaRPr sz="700">
              <a:solidFill>
                <a:srgbClr val="212124"/>
              </a:solidFill>
              <a:latin typeface="Montserrat"/>
              <a:ea typeface="Montserrat"/>
              <a:cs typeface="Montserrat"/>
              <a:sym typeface="Montserrat"/>
            </a:endParaRPr>
          </a:p>
        </p:txBody>
      </p:sp>
      <p:cxnSp>
        <p:nvCxnSpPr>
          <p:cNvPr id="466" name="Google Shape;466;p26"/>
          <p:cNvCxnSpPr/>
          <p:nvPr/>
        </p:nvCxnSpPr>
        <p:spPr>
          <a:xfrm>
            <a:off x="7388607" y="3761000"/>
            <a:ext cx="18900" cy="2420700"/>
          </a:xfrm>
          <a:prstGeom prst="straightConnector1">
            <a:avLst/>
          </a:prstGeom>
          <a:noFill/>
          <a:ln cap="flat" cmpd="sng" w="38100">
            <a:solidFill>
              <a:srgbClr val="DBF93F"/>
            </a:solidFill>
            <a:prstDash val="solid"/>
            <a:round/>
            <a:headEnd len="med" w="med" type="none"/>
            <a:tailEnd len="med" w="med" type="none"/>
          </a:ln>
        </p:spPr>
      </p:cxnSp>
      <p:sp>
        <p:nvSpPr>
          <p:cNvPr id="467" name="Google Shape;467;p26"/>
          <p:cNvSpPr txBox="1"/>
          <p:nvPr/>
        </p:nvSpPr>
        <p:spPr>
          <a:xfrm>
            <a:off x="7657942" y="5633975"/>
            <a:ext cx="2112300" cy="92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 sz="900">
                <a:latin typeface="Montserrat"/>
                <a:ea typeface="Montserrat"/>
                <a:cs typeface="Montserrat"/>
                <a:sym typeface="Montserrat"/>
              </a:rPr>
              <a:t>La activista de 16 años, Greta Thunberg, comienza sus huelgas en la puerta del Parlamento sueco para protestar por la inacción política frende al cambio climático. Las huelgas de Thunberg impulsan aún más el creciente movimiento </a:t>
            </a:r>
            <a:r>
              <a:rPr lang="en" sz="900">
                <a:latin typeface="Montserrat"/>
                <a:ea typeface="Montserrat"/>
                <a:cs typeface="Montserrat"/>
                <a:sym typeface="Montserrat"/>
              </a:rPr>
              <a:t>climático juventil en todo el mundo a través de Fridays for the Future.</a:t>
            </a:r>
            <a:endParaRPr sz="900">
              <a:solidFill>
                <a:srgbClr val="000000"/>
              </a:solidFill>
              <a:latin typeface="Montserrat"/>
              <a:ea typeface="Montserrat"/>
              <a:cs typeface="Montserrat"/>
              <a:sym typeface="Montserrat"/>
            </a:endParaRPr>
          </a:p>
          <a:p>
            <a:pPr indent="0" lvl="0" marL="0" rtl="0" algn="l">
              <a:spcBef>
                <a:spcPts val="0"/>
              </a:spcBef>
              <a:spcAft>
                <a:spcPts val="0"/>
              </a:spcAft>
              <a:buNone/>
            </a:pPr>
            <a:r>
              <a:t/>
            </a:r>
            <a:endParaRPr sz="900">
              <a:solidFill>
                <a:srgbClr val="000000"/>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solidFill>
                <a:srgbClr val="000000"/>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solidFill>
                <a:srgbClr val="000000"/>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solidFill>
                <a:srgbClr val="000000"/>
              </a:solidFill>
              <a:latin typeface="Montserrat"/>
              <a:ea typeface="Montserrat"/>
              <a:cs typeface="Montserrat"/>
              <a:sym typeface="Montserrat"/>
            </a:endParaRPr>
          </a:p>
        </p:txBody>
      </p:sp>
      <p:pic>
        <p:nvPicPr>
          <p:cNvPr id="468" name="Google Shape;468;p26"/>
          <p:cNvPicPr preferRelativeResize="0"/>
          <p:nvPr/>
        </p:nvPicPr>
        <p:blipFill rotWithShape="1">
          <a:blip r:embed="rId7">
            <a:alphaModFix/>
          </a:blip>
          <a:srcRect b="0" l="0" r="24772" t="0"/>
          <a:stretch/>
        </p:blipFill>
        <p:spPr>
          <a:xfrm>
            <a:off x="5199612" y="5819775"/>
            <a:ext cx="1697774" cy="1505300"/>
          </a:xfrm>
          <a:prstGeom prst="rect">
            <a:avLst/>
          </a:prstGeom>
          <a:noFill/>
          <a:ln cap="flat" cmpd="sng" w="38100">
            <a:solidFill>
              <a:srgbClr val="DBF93F"/>
            </a:solidFill>
            <a:prstDash val="solid"/>
            <a:round/>
            <a:headEnd len="sm" w="sm" type="none"/>
            <a:tailEnd len="sm" w="sm" type="none"/>
          </a:ln>
        </p:spPr>
      </p:pic>
      <p:sp>
        <p:nvSpPr>
          <p:cNvPr id="469" name="Google Shape;469;p26"/>
          <p:cNvSpPr txBox="1"/>
          <p:nvPr/>
        </p:nvSpPr>
        <p:spPr>
          <a:xfrm>
            <a:off x="5155548" y="7370550"/>
            <a:ext cx="2363100" cy="61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700">
                <a:solidFill>
                  <a:srgbClr val="212124"/>
                </a:solidFill>
                <a:latin typeface="Montserrat"/>
                <a:ea typeface="Montserrat"/>
                <a:cs typeface="Montserrat"/>
                <a:sym typeface="Montserrat"/>
              </a:rPr>
              <a:t>Photo Credit: Anders Hellberg/Anderspangpang via Wikimedia Commons</a:t>
            </a:r>
            <a:endParaRPr sz="700">
              <a:solidFill>
                <a:srgbClr val="212124"/>
              </a:solidFill>
              <a:latin typeface="Montserrat"/>
              <a:ea typeface="Montserrat"/>
              <a:cs typeface="Montserrat"/>
              <a:sym typeface="Montserrat"/>
            </a:endParaRPr>
          </a:p>
        </p:txBody>
      </p:sp>
      <p:cxnSp>
        <p:nvCxnSpPr>
          <p:cNvPr id="470" name="Google Shape;470;p26"/>
          <p:cNvCxnSpPr/>
          <p:nvPr/>
        </p:nvCxnSpPr>
        <p:spPr>
          <a:xfrm>
            <a:off x="7031063" y="5754638"/>
            <a:ext cx="16800" cy="1156500"/>
          </a:xfrm>
          <a:prstGeom prst="straightConnector1">
            <a:avLst/>
          </a:prstGeom>
          <a:noFill/>
          <a:ln cap="flat" cmpd="sng" w="38100">
            <a:solidFill>
              <a:srgbClr val="DBF93F"/>
            </a:solidFill>
            <a:prstDash val="solid"/>
            <a:round/>
            <a:headEnd len="med" w="med" type="none"/>
            <a:tailEnd len="med" w="med" type="none"/>
          </a:ln>
        </p:spPr>
      </p:cxnSp>
      <p:sp>
        <p:nvSpPr>
          <p:cNvPr id="471" name="Google Shape;471;p26"/>
          <p:cNvSpPr/>
          <p:nvPr/>
        </p:nvSpPr>
        <p:spPr>
          <a:xfrm>
            <a:off x="7244295" y="6153017"/>
            <a:ext cx="307500" cy="317100"/>
          </a:xfrm>
          <a:prstGeom prst="ellipse">
            <a:avLst/>
          </a:prstGeom>
          <a:solidFill>
            <a:srgbClr val="DBF93F"/>
          </a:solidFill>
          <a:ln cap="flat" cmpd="sng" w="9525">
            <a:solidFill>
              <a:srgbClr val="DBF93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6"/>
          <p:cNvSpPr/>
          <p:nvPr/>
        </p:nvSpPr>
        <p:spPr>
          <a:xfrm>
            <a:off x="-210779" y="3765140"/>
            <a:ext cx="10428900" cy="45000"/>
          </a:xfrm>
          <a:prstGeom prst="rect">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6" name="Shape 476"/>
        <p:cNvGrpSpPr/>
        <p:nvPr/>
      </p:nvGrpSpPr>
      <p:grpSpPr>
        <a:xfrm>
          <a:off x="0" y="0"/>
          <a:ext cx="0" cy="0"/>
          <a:chOff x="0" y="0"/>
          <a:chExt cx="0" cy="0"/>
        </a:xfrm>
      </p:grpSpPr>
      <p:sp>
        <p:nvSpPr>
          <p:cNvPr id="477" name="Google Shape;477;p27"/>
          <p:cNvSpPr txBox="1"/>
          <p:nvPr/>
        </p:nvSpPr>
        <p:spPr>
          <a:xfrm>
            <a:off x="893700" y="409950"/>
            <a:ext cx="3016500" cy="104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400">
                <a:latin typeface="Montserrat Black"/>
                <a:ea typeface="Montserrat Black"/>
                <a:cs typeface="Montserrat Black"/>
                <a:sym typeface="Montserrat Black"/>
              </a:rPr>
              <a:t>22 de Abril, 2020</a:t>
            </a:r>
            <a:endParaRPr sz="2400">
              <a:latin typeface="Montserrat Black"/>
              <a:ea typeface="Montserrat Black"/>
              <a:cs typeface="Montserrat Black"/>
              <a:sym typeface="Montserrat Black"/>
            </a:endParaRPr>
          </a:p>
          <a:p>
            <a:pPr indent="0" lvl="0" marL="0" rtl="0" algn="l">
              <a:spcBef>
                <a:spcPts val="0"/>
              </a:spcBef>
              <a:spcAft>
                <a:spcPts val="0"/>
              </a:spcAft>
              <a:buNone/>
            </a:pPr>
            <a:r>
              <a:rPr lang="en" sz="900">
                <a:solidFill>
                  <a:schemeClr val="dk1"/>
                </a:solidFill>
                <a:latin typeface="Montserrat"/>
                <a:ea typeface="Montserrat"/>
                <a:cs typeface="Montserrat"/>
                <a:sym typeface="Montserrat"/>
              </a:rPr>
              <a:t>El Día de la Tierra marca 50 años con movilizaciones globales para activar a más de mil millones de personas en todo el mundo.</a:t>
            </a:r>
            <a:endParaRPr sz="9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9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cxnSp>
        <p:nvCxnSpPr>
          <p:cNvPr id="478" name="Google Shape;478;p27"/>
          <p:cNvCxnSpPr/>
          <p:nvPr/>
        </p:nvCxnSpPr>
        <p:spPr>
          <a:xfrm>
            <a:off x="748400" y="839973"/>
            <a:ext cx="0" cy="2953500"/>
          </a:xfrm>
          <a:prstGeom prst="straightConnector1">
            <a:avLst/>
          </a:prstGeom>
          <a:noFill/>
          <a:ln cap="flat" cmpd="sng" w="38100">
            <a:solidFill>
              <a:srgbClr val="07074E"/>
            </a:solidFill>
            <a:prstDash val="solid"/>
            <a:round/>
            <a:headEnd len="med" w="med" type="none"/>
            <a:tailEnd len="med" w="med" type="none"/>
          </a:ln>
        </p:spPr>
      </p:cxnSp>
      <p:sp>
        <p:nvSpPr>
          <p:cNvPr id="479" name="Google Shape;479;p27"/>
          <p:cNvSpPr/>
          <p:nvPr/>
        </p:nvSpPr>
        <p:spPr>
          <a:xfrm>
            <a:off x="594650" y="522950"/>
            <a:ext cx="307500" cy="317100"/>
          </a:xfrm>
          <a:prstGeom prst="ellipse">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0" name="Google Shape;480;p27"/>
          <p:cNvCxnSpPr>
            <a:stCxn id="481" idx="0"/>
          </p:cNvCxnSpPr>
          <p:nvPr/>
        </p:nvCxnSpPr>
        <p:spPr>
          <a:xfrm>
            <a:off x="4416120" y="1117575"/>
            <a:ext cx="0" cy="2661600"/>
          </a:xfrm>
          <a:prstGeom prst="straightConnector1">
            <a:avLst/>
          </a:prstGeom>
          <a:noFill/>
          <a:ln cap="flat" cmpd="sng" w="38100">
            <a:solidFill>
              <a:srgbClr val="07074E"/>
            </a:solidFill>
            <a:prstDash val="solid"/>
            <a:round/>
            <a:headEnd len="med" w="med" type="none"/>
            <a:tailEnd len="med" w="med" type="none"/>
          </a:ln>
        </p:spPr>
      </p:cxnSp>
      <p:sp>
        <p:nvSpPr>
          <p:cNvPr id="481" name="Google Shape;481;p27"/>
          <p:cNvSpPr/>
          <p:nvPr/>
        </p:nvSpPr>
        <p:spPr>
          <a:xfrm>
            <a:off x="4262370" y="1117575"/>
            <a:ext cx="307500" cy="317100"/>
          </a:xfrm>
          <a:prstGeom prst="ellipse">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2" name="Google Shape;482;p27"/>
          <p:cNvCxnSpPr/>
          <p:nvPr/>
        </p:nvCxnSpPr>
        <p:spPr>
          <a:xfrm rot="10800000">
            <a:off x="1271546" y="3780482"/>
            <a:ext cx="0" cy="1225500"/>
          </a:xfrm>
          <a:prstGeom prst="straightConnector1">
            <a:avLst/>
          </a:prstGeom>
          <a:noFill/>
          <a:ln cap="flat" cmpd="sng" w="38100">
            <a:solidFill>
              <a:srgbClr val="07074E"/>
            </a:solidFill>
            <a:prstDash val="solid"/>
            <a:round/>
            <a:headEnd len="med" w="med" type="none"/>
            <a:tailEnd len="med" w="med" type="none"/>
          </a:ln>
        </p:spPr>
      </p:cxnSp>
      <p:sp>
        <p:nvSpPr>
          <p:cNvPr id="483" name="Google Shape;483;p27"/>
          <p:cNvSpPr/>
          <p:nvPr/>
        </p:nvSpPr>
        <p:spPr>
          <a:xfrm rot="10800000">
            <a:off x="1117796" y="5005905"/>
            <a:ext cx="307500" cy="317100"/>
          </a:xfrm>
          <a:prstGeom prst="ellipse">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7"/>
          <p:cNvSpPr/>
          <p:nvPr/>
        </p:nvSpPr>
        <p:spPr>
          <a:xfrm>
            <a:off x="1704950" y="3906700"/>
            <a:ext cx="2950200" cy="2805000"/>
          </a:xfrm>
          <a:prstGeom prst="rect">
            <a:avLst/>
          </a:prstGeom>
          <a:noFill/>
          <a:ln cap="flat" cmpd="sng" w="38100">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7"/>
          <p:cNvSpPr/>
          <p:nvPr/>
        </p:nvSpPr>
        <p:spPr>
          <a:xfrm>
            <a:off x="4757775" y="1205475"/>
            <a:ext cx="3137700" cy="2379000"/>
          </a:xfrm>
          <a:prstGeom prst="rect">
            <a:avLst/>
          </a:prstGeom>
          <a:noFill/>
          <a:ln cap="flat" cmpd="sng" w="38100">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7"/>
          <p:cNvSpPr txBox="1"/>
          <p:nvPr/>
        </p:nvSpPr>
        <p:spPr>
          <a:xfrm>
            <a:off x="447300" y="6775850"/>
            <a:ext cx="9611100" cy="104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latin typeface="Montserrat Black"/>
                <a:ea typeface="Montserrat Black"/>
                <a:cs typeface="Montserrat Black"/>
                <a:sym typeface="Montserrat Black"/>
              </a:rPr>
              <a:t>Tu determinas el futuro: ¡Añade los eventos que </a:t>
            </a:r>
            <a:r>
              <a:rPr lang="en">
                <a:latin typeface="Montserrat Black"/>
                <a:ea typeface="Montserrat Black"/>
                <a:cs typeface="Montserrat Black"/>
                <a:sym typeface="Montserrat Black"/>
              </a:rPr>
              <a:t>determinarán</a:t>
            </a:r>
            <a:r>
              <a:rPr lang="en">
                <a:latin typeface="Montserrat Black"/>
                <a:ea typeface="Montserrat Black"/>
                <a:cs typeface="Montserrat Black"/>
                <a:sym typeface="Montserrat Black"/>
              </a:rPr>
              <a:t> el futuro de nuestro planeta!</a:t>
            </a:r>
            <a:endParaRPr>
              <a:latin typeface="Montserrat Black"/>
              <a:ea typeface="Montserrat Black"/>
              <a:cs typeface="Montserrat Black"/>
              <a:sym typeface="Montserrat Black"/>
            </a:endParaRPr>
          </a:p>
          <a:p>
            <a:pPr indent="0" lvl="0" marL="0" rtl="0" algn="l">
              <a:spcBef>
                <a:spcPts val="0"/>
              </a:spcBef>
              <a:spcAft>
                <a:spcPts val="0"/>
              </a:spcAft>
              <a:buNone/>
            </a:pPr>
            <a:r>
              <a:rPr lang="en" sz="900">
                <a:solidFill>
                  <a:schemeClr val="dk1"/>
                </a:solidFill>
                <a:latin typeface="Montserrat"/>
                <a:ea typeface="Montserrat"/>
                <a:cs typeface="Montserrat"/>
                <a:sym typeface="Montserrat"/>
              </a:rPr>
              <a:t>Anade tus propios eventos en los cuadros de arriba mientras trabajamos juntos para construir un mundo más limpio, seguro y más justo para todos.</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900">
                <a:solidFill>
                  <a:schemeClr val="dk1"/>
                </a:solidFill>
                <a:latin typeface="Montserrat"/>
                <a:ea typeface="Montserrat"/>
                <a:cs typeface="Montserrat"/>
                <a:sym typeface="Montserrat"/>
              </a:rPr>
              <a:t>Encuentra </a:t>
            </a:r>
            <a:r>
              <a:rPr lang="en" sz="900">
                <a:solidFill>
                  <a:schemeClr val="dk1"/>
                </a:solidFill>
                <a:latin typeface="Montserrat"/>
                <a:ea typeface="Montserrat"/>
                <a:cs typeface="Montserrat"/>
                <a:sym typeface="Montserrat"/>
              </a:rPr>
              <a:t>más información sobre cómo puede ayudar y ser parte de la historia en</a:t>
            </a:r>
            <a:r>
              <a:rPr b="1" lang="en" sz="900">
                <a:solidFill>
                  <a:schemeClr val="dk1"/>
                </a:solidFill>
                <a:latin typeface="Montserrat"/>
                <a:ea typeface="Montserrat"/>
                <a:cs typeface="Montserrat"/>
                <a:sym typeface="Montserrat"/>
              </a:rPr>
              <a:t> earthday.org</a:t>
            </a:r>
            <a:r>
              <a:rPr lang="en" sz="900">
                <a:solidFill>
                  <a:schemeClr val="dk1"/>
                </a:solidFill>
                <a:latin typeface="Montserrat"/>
                <a:ea typeface="Montserrat"/>
                <a:cs typeface="Montserrat"/>
                <a:sym typeface="Montserrat"/>
              </a:rPr>
              <a:t>.</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9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pic>
        <p:nvPicPr>
          <p:cNvPr id="487" name="Google Shape;487;p27"/>
          <p:cNvPicPr preferRelativeResize="0"/>
          <p:nvPr/>
        </p:nvPicPr>
        <p:blipFill>
          <a:blip r:embed="rId3">
            <a:alphaModFix/>
          </a:blip>
          <a:stretch>
            <a:fillRect/>
          </a:stretch>
        </p:blipFill>
        <p:spPr>
          <a:xfrm>
            <a:off x="8131400" y="150150"/>
            <a:ext cx="1825976" cy="913000"/>
          </a:xfrm>
          <a:prstGeom prst="rect">
            <a:avLst/>
          </a:prstGeom>
          <a:noFill/>
          <a:ln>
            <a:noFill/>
          </a:ln>
        </p:spPr>
      </p:pic>
      <p:cxnSp>
        <p:nvCxnSpPr>
          <p:cNvPr id="488" name="Google Shape;488;p27"/>
          <p:cNvCxnSpPr>
            <a:stCxn id="489" idx="4"/>
          </p:cNvCxnSpPr>
          <p:nvPr/>
        </p:nvCxnSpPr>
        <p:spPr>
          <a:xfrm rot="10800000">
            <a:off x="5691146" y="3757461"/>
            <a:ext cx="0" cy="1805400"/>
          </a:xfrm>
          <a:prstGeom prst="straightConnector1">
            <a:avLst/>
          </a:prstGeom>
          <a:noFill/>
          <a:ln cap="flat" cmpd="sng" w="38100">
            <a:solidFill>
              <a:srgbClr val="DBF93F"/>
            </a:solidFill>
            <a:prstDash val="solid"/>
            <a:round/>
            <a:headEnd len="med" w="med" type="none"/>
            <a:tailEnd len="med" w="med" type="none"/>
          </a:ln>
        </p:spPr>
      </p:cxnSp>
      <p:sp>
        <p:nvSpPr>
          <p:cNvPr id="489" name="Google Shape;489;p27"/>
          <p:cNvSpPr/>
          <p:nvPr/>
        </p:nvSpPr>
        <p:spPr>
          <a:xfrm rot="10800000">
            <a:off x="5537396" y="5562861"/>
            <a:ext cx="307500" cy="317100"/>
          </a:xfrm>
          <a:prstGeom prst="ellipse">
            <a:avLst/>
          </a:prstGeom>
          <a:solidFill>
            <a:srgbClr val="DBF93F"/>
          </a:solidFill>
          <a:ln cap="flat" cmpd="sng" w="9525">
            <a:solidFill>
              <a:srgbClr val="DBF93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7"/>
          <p:cNvSpPr/>
          <p:nvPr/>
        </p:nvSpPr>
        <p:spPr>
          <a:xfrm>
            <a:off x="6248800" y="4056025"/>
            <a:ext cx="2950200" cy="2379000"/>
          </a:xfrm>
          <a:prstGeom prst="rect">
            <a:avLst/>
          </a:prstGeom>
          <a:noFill/>
          <a:ln cap="flat" cmpd="sng" w="38100">
            <a:solidFill>
              <a:srgbClr val="DBF93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7"/>
          <p:cNvSpPr/>
          <p:nvPr/>
        </p:nvSpPr>
        <p:spPr>
          <a:xfrm>
            <a:off x="-210779" y="3765140"/>
            <a:ext cx="10428900" cy="45000"/>
          </a:xfrm>
          <a:prstGeom prst="rect">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4"/>
          <p:cNvSpPr txBox="1"/>
          <p:nvPr/>
        </p:nvSpPr>
        <p:spPr>
          <a:xfrm>
            <a:off x="512700" y="409950"/>
            <a:ext cx="2770200" cy="10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ontserrat Black"/>
                <a:ea typeface="Montserrat Black"/>
                <a:cs typeface="Montserrat Black"/>
                <a:sym typeface="Montserrat Black"/>
              </a:rPr>
              <a:t>1872 </a:t>
            </a:r>
            <a:endParaRPr sz="2600">
              <a:latin typeface="Montserrat Black"/>
              <a:ea typeface="Montserrat Black"/>
              <a:cs typeface="Montserrat Black"/>
              <a:sym typeface="Montserrat Black"/>
            </a:endParaRPr>
          </a:p>
          <a:p>
            <a:pPr indent="0" lvl="0" marL="0" rtl="0" algn="l">
              <a:spcBef>
                <a:spcPts val="0"/>
              </a:spcBef>
              <a:spcAft>
                <a:spcPts val="0"/>
              </a:spcAft>
              <a:buNone/>
            </a:pPr>
            <a:r>
              <a:rPr lang="en" sz="900">
                <a:solidFill>
                  <a:schemeClr val="dk1"/>
                </a:solidFill>
                <a:latin typeface="Montserrat"/>
                <a:ea typeface="Montserrat"/>
                <a:cs typeface="Montserrat"/>
                <a:sym typeface="Montserrat"/>
              </a:rPr>
              <a:t>El término "lluvia ácida" fue acuñado por Robert Angus Smith en el libro "Aire y lluvia".</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100">
                <a:solidFill>
                  <a:schemeClr val="dk1"/>
                </a:solidFill>
              </a:rPr>
              <a:t> </a:t>
            </a:r>
            <a:endParaRPr sz="1100">
              <a:solidFill>
                <a:schemeClr val="dk1"/>
              </a:solidFill>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cxnSp>
        <p:nvCxnSpPr>
          <p:cNvPr id="81" name="Google Shape;81;p14"/>
          <p:cNvCxnSpPr/>
          <p:nvPr/>
        </p:nvCxnSpPr>
        <p:spPr>
          <a:xfrm>
            <a:off x="367400" y="839973"/>
            <a:ext cx="0" cy="2953500"/>
          </a:xfrm>
          <a:prstGeom prst="straightConnector1">
            <a:avLst/>
          </a:prstGeom>
          <a:noFill/>
          <a:ln cap="flat" cmpd="sng" w="38100">
            <a:solidFill>
              <a:srgbClr val="07074E"/>
            </a:solidFill>
            <a:prstDash val="solid"/>
            <a:round/>
            <a:headEnd len="med" w="med" type="none"/>
            <a:tailEnd len="med" w="med" type="none"/>
          </a:ln>
        </p:spPr>
      </p:cxnSp>
      <p:sp>
        <p:nvSpPr>
          <p:cNvPr id="82" name="Google Shape;82;p14"/>
          <p:cNvSpPr/>
          <p:nvPr/>
        </p:nvSpPr>
        <p:spPr>
          <a:xfrm>
            <a:off x="213650" y="522950"/>
            <a:ext cx="307500" cy="317100"/>
          </a:xfrm>
          <a:prstGeom prst="ellipse">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txBox="1"/>
          <p:nvPr/>
        </p:nvSpPr>
        <p:spPr>
          <a:xfrm>
            <a:off x="1640529" y="2102650"/>
            <a:ext cx="2770200" cy="188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ontserrat Black"/>
                <a:ea typeface="Montserrat Black"/>
                <a:cs typeface="Montserrat Black"/>
                <a:sym typeface="Montserrat Black"/>
              </a:rPr>
              <a:t>1876</a:t>
            </a:r>
            <a:r>
              <a:rPr lang="en" sz="1800">
                <a:latin typeface="Montserrat Black"/>
                <a:ea typeface="Montserrat Black"/>
                <a:cs typeface="Montserrat Black"/>
                <a:sym typeface="Montserrat Black"/>
              </a:rPr>
              <a:t> </a:t>
            </a:r>
            <a:endParaRPr sz="1800">
              <a:latin typeface="Montserrat Black"/>
              <a:ea typeface="Montserrat Black"/>
              <a:cs typeface="Montserrat Black"/>
              <a:sym typeface="Montserrat Black"/>
            </a:endParaRPr>
          </a:p>
          <a:p>
            <a:pPr indent="0" lvl="0" marL="0" rtl="0" algn="l">
              <a:lnSpc>
                <a:spcPct val="100000"/>
              </a:lnSpc>
              <a:spcBef>
                <a:spcPts val="0"/>
              </a:spcBef>
              <a:spcAft>
                <a:spcPts val="0"/>
              </a:spcAft>
              <a:buNone/>
            </a:pPr>
            <a:r>
              <a:rPr lang="en" sz="900">
                <a:latin typeface="Montserrat"/>
                <a:ea typeface="Montserrat"/>
                <a:cs typeface="Montserrat"/>
                <a:sym typeface="Montserrat"/>
              </a:rPr>
              <a:t>La Ley Británica para el Control de la Contaminación de Ríos hace que sea ilegal verter aguas residuales en aguas corrientes.</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84" name="Google Shape;84;p14"/>
          <p:cNvSpPr/>
          <p:nvPr/>
        </p:nvSpPr>
        <p:spPr>
          <a:xfrm>
            <a:off x="1332757" y="2205387"/>
            <a:ext cx="307500" cy="317100"/>
          </a:xfrm>
          <a:prstGeom prst="ellipse">
            <a:avLst/>
          </a:prstGeom>
          <a:solidFill>
            <a:srgbClr val="CAD82A"/>
          </a:solidFill>
          <a:ln cap="flat" cmpd="sng" w="9525">
            <a:solidFill>
              <a:srgbClr val="CAD8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p:nvPr/>
        </p:nvSpPr>
        <p:spPr>
          <a:xfrm>
            <a:off x="631325" y="5402375"/>
            <a:ext cx="307500" cy="317100"/>
          </a:xfrm>
          <a:prstGeom prst="ellipse">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6" name="Google Shape;86;p14"/>
          <p:cNvCxnSpPr/>
          <p:nvPr/>
        </p:nvCxnSpPr>
        <p:spPr>
          <a:xfrm>
            <a:off x="785825" y="3781425"/>
            <a:ext cx="600" cy="1688400"/>
          </a:xfrm>
          <a:prstGeom prst="straightConnector1">
            <a:avLst/>
          </a:prstGeom>
          <a:noFill/>
          <a:ln cap="flat" cmpd="sng" w="38100">
            <a:solidFill>
              <a:srgbClr val="07074E"/>
            </a:solidFill>
            <a:prstDash val="solid"/>
            <a:round/>
            <a:headEnd len="med" w="med" type="none"/>
            <a:tailEnd len="med" w="med" type="none"/>
          </a:ln>
        </p:spPr>
      </p:cxnSp>
      <p:cxnSp>
        <p:nvCxnSpPr>
          <p:cNvPr id="87" name="Google Shape;87;p14"/>
          <p:cNvCxnSpPr/>
          <p:nvPr/>
        </p:nvCxnSpPr>
        <p:spPr>
          <a:xfrm>
            <a:off x="1483104" y="2508975"/>
            <a:ext cx="0" cy="1266900"/>
          </a:xfrm>
          <a:prstGeom prst="straightConnector1">
            <a:avLst/>
          </a:prstGeom>
          <a:noFill/>
          <a:ln cap="flat" cmpd="sng" w="38100">
            <a:solidFill>
              <a:srgbClr val="CAD82A"/>
            </a:solidFill>
            <a:prstDash val="solid"/>
            <a:round/>
            <a:headEnd len="med" w="med" type="none"/>
            <a:tailEnd len="med" w="med" type="none"/>
          </a:ln>
        </p:spPr>
      </p:cxnSp>
      <p:sp>
        <p:nvSpPr>
          <p:cNvPr id="88" name="Google Shape;88;p14"/>
          <p:cNvSpPr txBox="1"/>
          <p:nvPr/>
        </p:nvSpPr>
        <p:spPr>
          <a:xfrm>
            <a:off x="934700" y="3767375"/>
            <a:ext cx="3601800" cy="92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lnSpc>
                <a:spcPct val="100000"/>
              </a:lnSpc>
              <a:spcBef>
                <a:spcPts val="0"/>
              </a:spcBef>
              <a:spcAft>
                <a:spcPts val="0"/>
              </a:spcAft>
              <a:buNone/>
            </a:pPr>
            <a:r>
              <a:rPr lang="en" sz="900">
                <a:latin typeface="Montserrat"/>
                <a:ea typeface="Montserrat"/>
                <a:cs typeface="Montserrat"/>
                <a:sym typeface="Montserrat"/>
              </a:rPr>
              <a:t>El Parque Nacional de Yellowstone se establece como e</a:t>
            </a:r>
            <a:r>
              <a:rPr lang="en" sz="900">
                <a:solidFill>
                  <a:schemeClr val="dk1"/>
                </a:solidFill>
                <a:latin typeface="Montserrat"/>
                <a:ea typeface="Montserrat"/>
                <a:cs typeface="Montserrat"/>
                <a:sym typeface="Montserrat"/>
              </a:rPr>
              <a:t>l primer parque nacional del mundo,</a:t>
            </a:r>
            <a:r>
              <a:rPr lang="en" sz="900">
                <a:latin typeface="Montserrat"/>
                <a:ea typeface="Montserrat"/>
                <a:cs typeface="Montserrat"/>
                <a:sym typeface="Montserrat"/>
              </a:rPr>
              <a:t> firmado por el presidente de los Estados Unidos, Ulysses S. Grant, el 1 de Marzo de 1872.</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p:txBody>
      </p:sp>
      <p:sp>
        <p:nvSpPr>
          <p:cNvPr id="89" name="Google Shape;89;p14"/>
          <p:cNvSpPr/>
          <p:nvPr/>
        </p:nvSpPr>
        <p:spPr>
          <a:xfrm>
            <a:off x="4565427" y="5396825"/>
            <a:ext cx="307500" cy="317100"/>
          </a:xfrm>
          <a:prstGeom prst="ellipse">
            <a:avLst/>
          </a:prstGeom>
          <a:solidFill>
            <a:srgbClr val="3B4C80"/>
          </a:solidFill>
          <a:ln cap="flat" cmpd="sng" w="9525">
            <a:solidFill>
              <a:srgbClr val="3B4C8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0" name="Google Shape;90;p14"/>
          <p:cNvCxnSpPr/>
          <p:nvPr/>
        </p:nvCxnSpPr>
        <p:spPr>
          <a:xfrm>
            <a:off x="4719927" y="3775875"/>
            <a:ext cx="600" cy="1688400"/>
          </a:xfrm>
          <a:prstGeom prst="straightConnector1">
            <a:avLst/>
          </a:prstGeom>
          <a:noFill/>
          <a:ln cap="flat" cmpd="sng" w="38100">
            <a:solidFill>
              <a:srgbClr val="3B4C80"/>
            </a:solidFill>
            <a:prstDash val="solid"/>
            <a:round/>
            <a:headEnd len="med" w="med" type="none"/>
            <a:tailEnd len="med" w="med" type="none"/>
          </a:ln>
        </p:spPr>
      </p:cxnSp>
      <p:sp>
        <p:nvSpPr>
          <p:cNvPr id="91" name="Google Shape;91;p14"/>
          <p:cNvSpPr txBox="1"/>
          <p:nvPr/>
        </p:nvSpPr>
        <p:spPr>
          <a:xfrm>
            <a:off x="4868802" y="4219025"/>
            <a:ext cx="2690100" cy="92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600">
                <a:latin typeface="Montserrat Black"/>
                <a:ea typeface="Montserrat Black"/>
                <a:cs typeface="Montserrat Black"/>
                <a:sym typeface="Montserrat Black"/>
              </a:rPr>
              <a:t>1892</a:t>
            </a:r>
            <a:endParaRPr sz="2600">
              <a:latin typeface="Montserrat Black"/>
              <a:ea typeface="Montserrat Black"/>
              <a:cs typeface="Montserrat Black"/>
              <a:sym typeface="Montserrat Black"/>
            </a:endParaRPr>
          </a:p>
          <a:p>
            <a:pPr indent="0" lvl="0" marL="0" rtl="0" algn="l">
              <a:lnSpc>
                <a:spcPct val="100000"/>
              </a:lnSpc>
              <a:spcBef>
                <a:spcPts val="0"/>
              </a:spcBef>
              <a:spcAft>
                <a:spcPts val="0"/>
              </a:spcAft>
              <a:buNone/>
            </a:pPr>
            <a:r>
              <a:rPr lang="en" sz="900">
                <a:solidFill>
                  <a:schemeClr val="dk1"/>
                </a:solidFill>
                <a:latin typeface="Montserrat"/>
                <a:ea typeface="Montserrat"/>
                <a:cs typeface="Montserrat"/>
                <a:sym typeface="Montserrat"/>
              </a:rPr>
              <a:t>El naturalista escocés-estadounidense, </a:t>
            </a:r>
            <a:r>
              <a:rPr lang="en" sz="900">
                <a:latin typeface="Montserrat"/>
                <a:ea typeface="Montserrat"/>
                <a:cs typeface="Montserrat"/>
                <a:sym typeface="Montserrat"/>
              </a:rPr>
              <a:t>John Muir, funda el Sierra Club.</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p:txBody>
      </p:sp>
      <p:sp>
        <p:nvSpPr>
          <p:cNvPr id="92" name="Google Shape;92;p14"/>
          <p:cNvSpPr txBox="1"/>
          <p:nvPr/>
        </p:nvSpPr>
        <p:spPr>
          <a:xfrm>
            <a:off x="5180925" y="2102650"/>
            <a:ext cx="2157900" cy="188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ontserrat Black"/>
                <a:ea typeface="Montserrat Black"/>
                <a:cs typeface="Montserrat Black"/>
                <a:sym typeface="Montserrat Black"/>
              </a:rPr>
              <a:t>1896</a:t>
            </a:r>
            <a:r>
              <a:rPr lang="en" sz="1800">
                <a:latin typeface="Montserrat Black"/>
                <a:ea typeface="Montserrat Black"/>
                <a:cs typeface="Montserrat Black"/>
                <a:sym typeface="Montserrat Black"/>
              </a:rPr>
              <a:t> </a:t>
            </a:r>
            <a:endParaRPr sz="900">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en" sz="900">
                <a:latin typeface="Montserrat"/>
                <a:ea typeface="Montserrat"/>
                <a:cs typeface="Montserrat"/>
                <a:sym typeface="Montserrat"/>
              </a:rPr>
              <a:t>Svante Arrhenius, científico sueco, es el primero en afirmar que el aumento de dióxido de carbono en nuestra atmósfera debido a la quema de carbón provoca el calentamiento global.</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93" name="Google Shape;93;p14"/>
          <p:cNvSpPr/>
          <p:nvPr/>
        </p:nvSpPr>
        <p:spPr>
          <a:xfrm>
            <a:off x="4873142" y="1519587"/>
            <a:ext cx="307500" cy="317100"/>
          </a:xfrm>
          <a:prstGeom prst="ellipse">
            <a:avLst/>
          </a:prstGeom>
          <a:solidFill>
            <a:srgbClr val="D3ED4A"/>
          </a:solidFill>
          <a:ln cap="flat" cmpd="sng" w="9525">
            <a:solidFill>
              <a:srgbClr val="D3ED4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4" name="Google Shape;94;p14"/>
          <p:cNvCxnSpPr/>
          <p:nvPr/>
        </p:nvCxnSpPr>
        <p:spPr>
          <a:xfrm>
            <a:off x="5023488" y="1782898"/>
            <a:ext cx="0" cy="1984800"/>
          </a:xfrm>
          <a:prstGeom prst="straightConnector1">
            <a:avLst/>
          </a:prstGeom>
          <a:noFill/>
          <a:ln cap="flat" cmpd="sng" w="38100">
            <a:solidFill>
              <a:srgbClr val="D3ED4A"/>
            </a:solidFill>
            <a:prstDash val="solid"/>
            <a:round/>
            <a:headEnd len="med" w="med" type="none"/>
            <a:tailEnd len="med" w="med" type="none"/>
          </a:ln>
        </p:spPr>
      </p:cxnSp>
      <p:pic>
        <p:nvPicPr>
          <p:cNvPr id="95" name="Google Shape;95;p14"/>
          <p:cNvPicPr preferRelativeResize="0"/>
          <p:nvPr/>
        </p:nvPicPr>
        <p:blipFill>
          <a:blip r:embed="rId3">
            <a:alphaModFix/>
          </a:blip>
          <a:stretch>
            <a:fillRect/>
          </a:stretch>
        </p:blipFill>
        <p:spPr>
          <a:xfrm>
            <a:off x="2087975" y="4775825"/>
            <a:ext cx="1610316" cy="2356575"/>
          </a:xfrm>
          <a:prstGeom prst="rect">
            <a:avLst/>
          </a:prstGeom>
          <a:noFill/>
          <a:ln>
            <a:noFill/>
          </a:ln>
        </p:spPr>
      </p:pic>
      <p:sp>
        <p:nvSpPr>
          <p:cNvPr id="96" name="Google Shape;96;p14"/>
          <p:cNvSpPr/>
          <p:nvPr/>
        </p:nvSpPr>
        <p:spPr>
          <a:xfrm>
            <a:off x="2080925" y="4755500"/>
            <a:ext cx="1625400" cy="2400900"/>
          </a:xfrm>
          <a:prstGeom prst="rect">
            <a:avLst/>
          </a:prstGeom>
          <a:noFill/>
          <a:ln cap="flat" cmpd="sng" w="38100">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7" name="Google Shape;97;p14"/>
          <p:cNvCxnSpPr/>
          <p:nvPr/>
        </p:nvCxnSpPr>
        <p:spPr>
          <a:xfrm>
            <a:off x="1907625" y="4975100"/>
            <a:ext cx="0" cy="1485000"/>
          </a:xfrm>
          <a:prstGeom prst="straightConnector1">
            <a:avLst/>
          </a:prstGeom>
          <a:noFill/>
          <a:ln cap="flat" cmpd="sng" w="38100">
            <a:solidFill>
              <a:srgbClr val="07074E"/>
            </a:solidFill>
            <a:prstDash val="solid"/>
            <a:round/>
            <a:headEnd len="med" w="med" type="none"/>
            <a:tailEnd len="med" w="med" type="none"/>
          </a:ln>
        </p:spPr>
      </p:cxnSp>
      <p:sp>
        <p:nvSpPr>
          <p:cNvPr id="98" name="Google Shape;98;p14"/>
          <p:cNvSpPr txBox="1"/>
          <p:nvPr/>
        </p:nvSpPr>
        <p:spPr>
          <a:xfrm>
            <a:off x="1994075" y="7138675"/>
            <a:ext cx="3000000" cy="675600"/>
          </a:xfrm>
          <a:prstGeom prst="rect">
            <a:avLst/>
          </a:prstGeom>
          <a:noFill/>
          <a:ln>
            <a:noFill/>
          </a:ln>
        </p:spPr>
        <p:txBody>
          <a:bodyPr anchorCtr="0" anchor="t" bIns="91425" lIns="91425" spcFirstLastPara="1" rIns="91425" wrap="square" tIns="91425">
            <a:noAutofit/>
          </a:bodyPr>
          <a:lstStyle/>
          <a:p>
            <a:pPr indent="0" lvl="0" marL="0" rtl="0" algn="l">
              <a:lnSpc>
                <a:spcPct val="128571"/>
              </a:lnSpc>
              <a:spcBef>
                <a:spcPts val="0"/>
              </a:spcBef>
              <a:spcAft>
                <a:spcPts val="0"/>
              </a:spcAft>
              <a:buNone/>
            </a:pPr>
            <a:r>
              <a:rPr lang="en" sz="700">
                <a:latin typeface="Montserrat"/>
                <a:ea typeface="Montserrat"/>
                <a:cs typeface="Montserrat"/>
                <a:sym typeface="Montserrat"/>
              </a:rPr>
              <a:t>"Yellowstone Falls" de Ansel Adams, 1933-1942;</a:t>
            </a:r>
            <a:endParaRPr sz="700">
              <a:latin typeface="Montserrat"/>
              <a:ea typeface="Montserrat"/>
              <a:cs typeface="Montserrat"/>
              <a:sym typeface="Montserrat"/>
            </a:endParaRPr>
          </a:p>
          <a:p>
            <a:pPr indent="0" lvl="0" marL="0" rtl="0" algn="l">
              <a:lnSpc>
                <a:spcPct val="128571"/>
              </a:lnSpc>
              <a:spcBef>
                <a:spcPts val="0"/>
              </a:spcBef>
              <a:spcAft>
                <a:spcPts val="0"/>
              </a:spcAft>
              <a:buNone/>
            </a:pPr>
            <a:r>
              <a:rPr lang="en" sz="700">
                <a:latin typeface="Montserrat"/>
                <a:ea typeface="Montserrat"/>
                <a:cs typeface="Montserrat"/>
                <a:sym typeface="Montserrat"/>
              </a:rPr>
              <a:t>Registros del Servicio de Parques Nacionales;</a:t>
            </a:r>
            <a:endParaRPr sz="700">
              <a:latin typeface="Montserrat"/>
              <a:ea typeface="Montserrat"/>
              <a:cs typeface="Montserrat"/>
              <a:sym typeface="Montserrat"/>
            </a:endParaRPr>
          </a:p>
          <a:p>
            <a:pPr indent="0" lvl="0" marL="0" rtl="0" algn="l">
              <a:lnSpc>
                <a:spcPct val="128571"/>
              </a:lnSpc>
              <a:spcBef>
                <a:spcPts val="0"/>
              </a:spcBef>
              <a:spcAft>
                <a:spcPts val="0"/>
              </a:spcAft>
              <a:buNone/>
            </a:pPr>
            <a:r>
              <a:rPr lang="en" sz="700">
                <a:latin typeface="Montserrat"/>
                <a:ea typeface="Montserrat"/>
                <a:cs typeface="Montserrat"/>
                <a:sym typeface="Montserrat"/>
              </a:rPr>
              <a:t>Grupo 79; Archivos Nacionales.</a:t>
            </a:r>
            <a:endParaRPr sz="700">
              <a:latin typeface="Montserrat"/>
              <a:ea typeface="Montserrat"/>
              <a:cs typeface="Montserrat"/>
              <a:sym typeface="Montserrat"/>
            </a:endParaRPr>
          </a:p>
          <a:p>
            <a:pPr indent="0" lvl="0" marL="0" rtl="0" algn="l">
              <a:lnSpc>
                <a:spcPct val="128571"/>
              </a:lnSpc>
              <a:spcBef>
                <a:spcPts val="0"/>
              </a:spcBef>
              <a:spcAft>
                <a:spcPts val="0"/>
              </a:spcAft>
              <a:buNone/>
            </a:pPr>
            <a:r>
              <a:t/>
            </a:r>
            <a:endParaRPr sz="1050">
              <a:solidFill>
                <a:srgbClr val="212124"/>
              </a:solidFill>
              <a:highlight>
                <a:srgbClr val="F3F5F6"/>
              </a:highlight>
            </a:endParaRPr>
          </a:p>
          <a:p>
            <a:pPr indent="0" lvl="0" marL="0" rtl="0" algn="l">
              <a:lnSpc>
                <a:spcPct val="115000"/>
              </a:lnSpc>
              <a:spcBef>
                <a:spcPts val="0"/>
              </a:spcBef>
              <a:spcAft>
                <a:spcPts val="0"/>
              </a:spcAft>
              <a:buNone/>
            </a:pPr>
            <a:r>
              <a:t/>
            </a:r>
            <a:endParaRPr sz="700">
              <a:solidFill>
                <a:srgbClr val="212124"/>
              </a:solidFill>
              <a:latin typeface="Montserrat"/>
              <a:ea typeface="Montserrat"/>
              <a:cs typeface="Montserrat"/>
              <a:sym typeface="Montserrat"/>
            </a:endParaRPr>
          </a:p>
        </p:txBody>
      </p:sp>
      <p:sp>
        <p:nvSpPr>
          <p:cNvPr id="99" name="Google Shape;99;p14"/>
          <p:cNvSpPr/>
          <p:nvPr/>
        </p:nvSpPr>
        <p:spPr>
          <a:xfrm>
            <a:off x="-210779" y="3765140"/>
            <a:ext cx="10428900" cy="45000"/>
          </a:xfrm>
          <a:prstGeom prst="rect">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0" name="Google Shape;100;p14"/>
          <p:cNvPicPr preferRelativeResize="0"/>
          <p:nvPr/>
        </p:nvPicPr>
        <p:blipFill>
          <a:blip r:embed="rId4">
            <a:alphaModFix/>
          </a:blip>
          <a:stretch>
            <a:fillRect/>
          </a:stretch>
        </p:blipFill>
        <p:spPr>
          <a:xfrm>
            <a:off x="7406492" y="4523825"/>
            <a:ext cx="2365658" cy="2953500"/>
          </a:xfrm>
          <a:prstGeom prst="rect">
            <a:avLst/>
          </a:prstGeom>
          <a:noFill/>
          <a:ln cap="flat" cmpd="sng" w="38100">
            <a:solidFill>
              <a:srgbClr val="07074E"/>
            </a:solidFill>
            <a:prstDash val="solid"/>
            <a:round/>
            <a:headEnd len="sm" w="sm" type="none"/>
            <a:tailEnd len="sm" w="sm" type="none"/>
          </a:ln>
        </p:spPr>
      </p:pic>
      <p:cxnSp>
        <p:nvCxnSpPr>
          <p:cNvPr id="101" name="Google Shape;101;p14"/>
          <p:cNvCxnSpPr/>
          <p:nvPr/>
        </p:nvCxnSpPr>
        <p:spPr>
          <a:xfrm>
            <a:off x="7210200" y="5336784"/>
            <a:ext cx="3900" cy="1869300"/>
          </a:xfrm>
          <a:prstGeom prst="straightConnector1">
            <a:avLst/>
          </a:prstGeom>
          <a:noFill/>
          <a:ln cap="flat" cmpd="sng" w="38100">
            <a:solidFill>
              <a:srgbClr val="07074E"/>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5"/>
          <p:cNvSpPr txBox="1"/>
          <p:nvPr/>
        </p:nvSpPr>
        <p:spPr>
          <a:xfrm>
            <a:off x="512700" y="409950"/>
            <a:ext cx="2770200" cy="10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ontserrat Black"/>
                <a:ea typeface="Montserrat Black"/>
                <a:cs typeface="Montserrat Black"/>
                <a:sym typeface="Montserrat Black"/>
              </a:rPr>
              <a:t>1903 </a:t>
            </a:r>
            <a:endParaRPr sz="2600">
              <a:latin typeface="Montserrat Black"/>
              <a:ea typeface="Montserrat Black"/>
              <a:cs typeface="Montserrat Black"/>
              <a:sym typeface="Montserrat Black"/>
            </a:endParaRPr>
          </a:p>
          <a:p>
            <a:pPr indent="0" lvl="0" marL="0" rtl="0" algn="l">
              <a:lnSpc>
                <a:spcPct val="100000"/>
              </a:lnSpc>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El presidente de los Estados Unidos, Theodore Roosevelt, crea la primera Reserva Nacional de Aves, que servirá como el comienzo del Sistema de Refugios de Vida Silvestre, en Pelican Island, Florida.</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100">
                <a:solidFill>
                  <a:schemeClr val="dk1"/>
                </a:solidFill>
              </a:rPr>
              <a:t> </a:t>
            </a:r>
            <a:endParaRPr sz="1100">
              <a:solidFill>
                <a:schemeClr val="dk1"/>
              </a:solidFill>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cxnSp>
        <p:nvCxnSpPr>
          <p:cNvPr id="107" name="Google Shape;107;p15"/>
          <p:cNvCxnSpPr/>
          <p:nvPr/>
        </p:nvCxnSpPr>
        <p:spPr>
          <a:xfrm>
            <a:off x="367400" y="839973"/>
            <a:ext cx="0" cy="2953500"/>
          </a:xfrm>
          <a:prstGeom prst="straightConnector1">
            <a:avLst/>
          </a:prstGeom>
          <a:noFill/>
          <a:ln cap="flat" cmpd="sng" w="38100">
            <a:solidFill>
              <a:srgbClr val="07074E"/>
            </a:solidFill>
            <a:prstDash val="solid"/>
            <a:round/>
            <a:headEnd len="med" w="med" type="none"/>
            <a:tailEnd len="med" w="med" type="none"/>
          </a:ln>
        </p:spPr>
      </p:cxnSp>
      <p:sp>
        <p:nvSpPr>
          <p:cNvPr id="108" name="Google Shape;108;p15"/>
          <p:cNvSpPr/>
          <p:nvPr/>
        </p:nvSpPr>
        <p:spPr>
          <a:xfrm>
            <a:off x="213650" y="522950"/>
            <a:ext cx="307500" cy="317100"/>
          </a:xfrm>
          <a:prstGeom prst="ellipse">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5"/>
          <p:cNvSpPr txBox="1"/>
          <p:nvPr/>
        </p:nvSpPr>
        <p:spPr>
          <a:xfrm>
            <a:off x="1716725" y="2483650"/>
            <a:ext cx="3829500" cy="188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ontserrat Black"/>
                <a:ea typeface="Montserrat Black"/>
                <a:cs typeface="Montserrat Black"/>
                <a:sym typeface="Montserrat Black"/>
              </a:rPr>
              <a:t>1909</a:t>
            </a:r>
            <a:r>
              <a:rPr lang="en" sz="1800">
                <a:latin typeface="Montserrat Black"/>
                <a:ea typeface="Montserrat Black"/>
                <a:cs typeface="Montserrat Black"/>
                <a:sym typeface="Montserrat Black"/>
              </a:rPr>
              <a:t> </a:t>
            </a:r>
            <a:endParaRPr sz="1800">
              <a:latin typeface="Montserrat Black"/>
              <a:ea typeface="Montserrat Black"/>
              <a:cs typeface="Montserrat Black"/>
              <a:sym typeface="Montserrat Black"/>
            </a:endParaRPr>
          </a:p>
          <a:p>
            <a:pPr indent="0" lvl="0" marL="0" rtl="0" algn="l">
              <a:lnSpc>
                <a:spcPct val="100000"/>
              </a:lnSpc>
              <a:spcBef>
                <a:spcPts val="0"/>
              </a:spcBef>
              <a:spcAft>
                <a:spcPts val="0"/>
              </a:spcAft>
              <a:buClr>
                <a:schemeClr val="dk1"/>
              </a:buClr>
              <a:buSzPts val="1100"/>
              <a:buFont typeface="Arial"/>
              <a:buNone/>
            </a:pPr>
            <a:r>
              <a:rPr lang="en" sz="900">
                <a:latin typeface="Montserrat"/>
                <a:ea typeface="Montserrat"/>
                <a:cs typeface="Montserrat"/>
                <a:sym typeface="Montserrat"/>
              </a:rPr>
              <a:t>El presidente de los Estados Unidos, Theodore Roosevelt, convoca la Conferencia de Conservación de América del Norte, celebrada en Washington, D.C., y a la que asisten representantes de Canadá, Terranova, México y Estados Unidos.</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110" name="Google Shape;110;p15"/>
          <p:cNvSpPr/>
          <p:nvPr/>
        </p:nvSpPr>
        <p:spPr>
          <a:xfrm>
            <a:off x="1332757" y="2662587"/>
            <a:ext cx="307500" cy="317100"/>
          </a:xfrm>
          <a:prstGeom prst="ellipse">
            <a:avLst/>
          </a:prstGeom>
          <a:solidFill>
            <a:srgbClr val="CAD82A"/>
          </a:solidFill>
          <a:ln cap="flat" cmpd="sng" w="9525">
            <a:solidFill>
              <a:srgbClr val="CAD8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5"/>
          <p:cNvSpPr/>
          <p:nvPr/>
        </p:nvSpPr>
        <p:spPr>
          <a:xfrm>
            <a:off x="335338" y="4822438"/>
            <a:ext cx="307500" cy="317100"/>
          </a:xfrm>
          <a:prstGeom prst="ellipse">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2" name="Google Shape;112;p15"/>
          <p:cNvCxnSpPr/>
          <p:nvPr/>
        </p:nvCxnSpPr>
        <p:spPr>
          <a:xfrm>
            <a:off x="490438" y="3793025"/>
            <a:ext cx="0" cy="1064100"/>
          </a:xfrm>
          <a:prstGeom prst="straightConnector1">
            <a:avLst/>
          </a:prstGeom>
          <a:noFill/>
          <a:ln cap="flat" cmpd="sng" w="38100">
            <a:solidFill>
              <a:srgbClr val="07074E"/>
            </a:solidFill>
            <a:prstDash val="solid"/>
            <a:round/>
            <a:headEnd len="med" w="med" type="none"/>
            <a:tailEnd len="med" w="med" type="none"/>
          </a:ln>
        </p:spPr>
      </p:cxnSp>
      <p:cxnSp>
        <p:nvCxnSpPr>
          <p:cNvPr id="113" name="Google Shape;113;p15"/>
          <p:cNvCxnSpPr/>
          <p:nvPr/>
        </p:nvCxnSpPr>
        <p:spPr>
          <a:xfrm>
            <a:off x="1483104" y="2966175"/>
            <a:ext cx="0" cy="807300"/>
          </a:xfrm>
          <a:prstGeom prst="straightConnector1">
            <a:avLst/>
          </a:prstGeom>
          <a:noFill/>
          <a:ln cap="flat" cmpd="sng" w="38100">
            <a:solidFill>
              <a:srgbClr val="CAD82A"/>
            </a:solidFill>
            <a:prstDash val="solid"/>
            <a:round/>
            <a:headEnd len="med" w="med" type="none"/>
            <a:tailEnd len="med" w="med" type="none"/>
          </a:ln>
        </p:spPr>
      </p:cxnSp>
      <p:sp>
        <p:nvSpPr>
          <p:cNvPr id="114" name="Google Shape;114;p15"/>
          <p:cNvSpPr txBox="1"/>
          <p:nvPr/>
        </p:nvSpPr>
        <p:spPr>
          <a:xfrm>
            <a:off x="638713" y="3832075"/>
            <a:ext cx="2690100" cy="924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900">
                <a:latin typeface="Montserrat"/>
                <a:ea typeface="Montserrat"/>
                <a:cs typeface="Montserrat"/>
                <a:sym typeface="Montserrat"/>
              </a:rPr>
              <a:t>7300 hectáreas de tierra en las estribaciones de los Andes en la Patagonia son donadas por Francisco Moreno como el primer parque para lo que eventualmente se convertirá en el Sistema de Parques Nacionales de Argentina, </a:t>
            </a:r>
            <a:r>
              <a:rPr lang="en" sz="900">
                <a:solidFill>
                  <a:schemeClr val="dk1"/>
                </a:solidFill>
                <a:latin typeface="Montserrat"/>
                <a:ea typeface="Montserrat"/>
                <a:cs typeface="Montserrat"/>
                <a:sym typeface="Montserrat"/>
              </a:rPr>
              <a:t>el Parque Nacional Nahuel Huapi</a:t>
            </a:r>
            <a:r>
              <a:rPr lang="en" sz="900">
                <a:latin typeface="Montserrat"/>
                <a:ea typeface="Montserrat"/>
                <a:cs typeface="Montserrat"/>
                <a:sym typeface="Montserrat"/>
              </a:rPr>
              <a:t>.</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p:txBody>
      </p:sp>
      <p:sp>
        <p:nvSpPr>
          <p:cNvPr id="115" name="Google Shape;115;p15"/>
          <p:cNvSpPr/>
          <p:nvPr/>
        </p:nvSpPr>
        <p:spPr>
          <a:xfrm>
            <a:off x="4336827" y="5015825"/>
            <a:ext cx="307500" cy="317100"/>
          </a:xfrm>
          <a:prstGeom prst="ellipse">
            <a:avLst/>
          </a:prstGeom>
          <a:solidFill>
            <a:srgbClr val="3B4C80"/>
          </a:solidFill>
          <a:ln cap="flat" cmpd="sng" w="9525">
            <a:solidFill>
              <a:srgbClr val="3B4C8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6" name="Google Shape;116;p15"/>
          <p:cNvCxnSpPr/>
          <p:nvPr/>
        </p:nvCxnSpPr>
        <p:spPr>
          <a:xfrm flipH="1">
            <a:off x="4491825" y="3763160"/>
            <a:ext cx="9600" cy="1355400"/>
          </a:xfrm>
          <a:prstGeom prst="straightConnector1">
            <a:avLst/>
          </a:prstGeom>
          <a:noFill/>
          <a:ln cap="flat" cmpd="sng" w="38100">
            <a:solidFill>
              <a:srgbClr val="3B4C80"/>
            </a:solidFill>
            <a:prstDash val="solid"/>
            <a:round/>
            <a:headEnd len="med" w="med" type="none"/>
            <a:tailEnd len="med" w="med" type="none"/>
          </a:ln>
        </p:spPr>
      </p:cxnSp>
      <p:sp>
        <p:nvSpPr>
          <p:cNvPr id="117" name="Google Shape;117;p15"/>
          <p:cNvSpPr txBox="1"/>
          <p:nvPr/>
        </p:nvSpPr>
        <p:spPr>
          <a:xfrm>
            <a:off x="4716400" y="3914225"/>
            <a:ext cx="3078900" cy="92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600">
                <a:latin typeface="Montserrat Black"/>
                <a:ea typeface="Montserrat Black"/>
                <a:cs typeface="Montserrat Black"/>
                <a:sym typeface="Montserrat Black"/>
              </a:rPr>
              <a:t>1914</a:t>
            </a:r>
            <a:endParaRPr sz="2600">
              <a:latin typeface="Montserrat Black"/>
              <a:ea typeface="Montserrat Black"/>
              <a:cs typeface="Montserrat Black"/>
              <a:sym typeface="Montserrat Black"/>
            </a:endParaRPr>
          </a:p>
          <a:p>
            <a:pPr indent="0" lvl="0" marL="0" rtl="0" algn="l">
              <a:lnSpc>
                <a:spcPct val="100000"/>
              </a:lnSpc>
              <a:spcBef>
                <a:spcPts val="0"/>
              </a:spcBef>
              <a:spcAft>
                <a:spcPts val="0"/>
              </a:spcAft>
              <a:buClr>
                <a:schemeClr val="dk1"/>
              </a:buClr>
              <a:buSzPts val="1100"/>
              <a:buFont typeface="Arial"/>
              <a:buNone/>
            </a:pPr>
            <a:r>
              <a:rPr lang="en" sz="900">
                <a:latin typeface="Montserrat"/>
                <a:ea typeface="Montserrat"/>
                <a:cs typeface="Montserrat"/>
                <a:sym typeface="Montserrat"/>
              </a:rPr>
              <a:t>Un grupo de científicos y conservacionistas suizos convence al gobierno de Suiza para reservar 14,000 hectáreas de tierra en los Alpes suizos formando el primer parque nacional de Europa</a:t>
            </a:r>
            <a:r>
              <a:rPr lang="en" sz="900">
                <a:latin typeface="Montserrat"/>
                <a:ea typeface="Montserrat"/>
                <a:cs typeface="Montserrat"/>
                <a:sym typeface="Montserrat"/>
              </a:rPr>
              <a:t>.</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p:txBody>
      </p:sp>
      <p:sp>
        <p:nvSpPr>
          <p:cNvPr id="118" name="Google Shape;118;p15"/>
          <p:cNvSpPr txBox="1"/>
          <p:nvPr/>
        </p:nvSpPr>
        <p:spPr>
          <a:xfrm>
            <a:off x="7203129" y="1797850"/>
            <a:ext cx="2770200" cy="188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ontserrat Black"/>
                <a:ea typeface="Montserrat Black"/>
                <a:cs typeface="Montserrat Black"/>
                <a:sym typeface="Montserrat Black"/>
              </a:rPr>
              <a:t>1917</a:t>
            </a:r>
            <a:r>
              <a:rPr lang="en" sz="1800">
                <a:latin typeface="Montserrat Black"/>
                <a:ea typeface="Montserrat Black"/>
                <a:cs typeface="Montserrat Black"/>
                <a:sym typeface="Montserrat Black"/>
              </a:rPr>
              <a:t> </a:t>
            </a:r>
            <a:endParaRPr sz="1800">
              <a:latin typeface="Montserrat Black"/>
              <a:ea typeface="Montserrat Black"/>
              <a:cs typeface="Montserrat Black"/>
              <a:sym typeface="Montserrat Black"/>
            </a:endParaRPr>
          </a:p>
          <a:p>
            <a:pPr indent="0" lvl="0" marL="0" rtl="0" algn="l">
              <a:lnSpc>
                <a:spcPct val="100000"/>
              </a:lnSpc>
              <a:spcBef>
                <a:spcPts val="0"/>
              </a:spcBef>
              <a:spcAft>
                <a:spcPts val="0"/>
              </a:spcAft>
              <a:buClr>
                <a:schemeClr val="dk1"/>
              </a:buClr>
              <a:buSzPts val="1100"/>
              <a:buFont typeface="Arial"/>
              <a:buNone/>
            </a:pPr>
            <a:r>
              <a:rPr lang="en" sz="900">
                <a:latin typeface="Montserrat"/>
                <a:ea typeface="Montserrat"/>
                <a:cs typeface="Montserrat"/>
                <a:sym typeface="Montserrat"/>
              </a:rPr>
              <a:t>Alexander Graham Bell, un científico escocés conocido como el inventor del teléfono, escribe: "La quema incontrolada de combustibles fósiles tiene una especie de efecto invernadero". Esta declaración utilizó la terminología de Fourier de 1824, las afirmaciones de Foote en 1856 y Arrhenius en 1896, y conecta este efecto con los combustibles fósiles.</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119" name="Google Shape;119;p15"/>
          <p:cNvSpPr/>
          <p:nvPr/>
        </p:nvSpPr>
        <p:spPr>
          <a:xfrm>
            <a:off x="6895357" y="1900587"/>
            <a:ext cx="307500" cy="317100"/>
          </a:xfrm>
          <a:prstGeom prst="ellipse">
            <a:avLst/>
          </a:prstGeom>
          <a:solidFill>
            <a:srgbClr val="D3ED4A"/>
          </a:solidFill>
          <a:ln cap="flat" cmpd="sng" w="9525">
            <a:solidFill>
              <a:srgbClr val="D3ED4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0" name="Google Shape;120;p15"/>
          <p:cNvCxnSpPr>
            <a:stCxn id="119" idx="0"/>
          </p:cNvCxnSpPr>
          <p:nvPr/>
        </p:nvCxnSpPr>
        <p:spPr>
          <a:xfrm>
            <a:off x="7049107" y="1900587"/>
            <a:ext cx="0" cy="1892700"/>
          </a:xfrm>
          <a:prstGeom prst="straightConnector1">
            <a:avLst/>
          </a:prstGeom>
          <a:noFill/>
          <a:ln cap="flat" cmpd="sng" w="38100">
            <a:solidFill>
              <a:srgbClr val="D3ED4A"/>
            </a:solidFill>
            <a:prstDash val="solid"/>
            <a:round/>
            <a:headEnd len="med" w="med" type="none"/>
            <a:tailEnd len="med" w="med" type="none"/>
          </a:ln>
        </p:spPr>
      </p:cxnSp>
      <p:cxnSp>
        <p:nvCxnSpPr>
          <p:cNvPr id="121" name="Google Shape;121;p15"/>
          <p:cNvCxnSpPr/>
          <p:nvPr/>
        </p:nvCxnSpPr>
        <p:spPr>
          <a:xfrm>
            <a:off x="739801" y="5262075"/>
            <a:ext cx="1016400" cy="0"/>
          </a:xfrm>
          <a:prstGeom prst="straightConnector1">
            <a:avLst/>
          </a:prstGeom>
          <a:noFill/>
          <a:ln cap="flat" cmpd="sng" w="38100">
            <a:solidFill>
              <a:srgbClr val="07074E"/>
            </a:solidFill>
            <a:prstDash val="solid"/>
            <a:round/>
            <a:headEnd len="med" w="med" type="none"/>
            <a:tailEnd len="med" w="med" type="none"/>
          </a:ln>
        </p:spPr>
      </p:cxnSp>
      <p:pic>
        <p:nvPicPr>
          <p:cNvPr id="122" name="Google Shape;122;p15"/>
          <p:cNvPicPr preferRelativeResize="0"/>
          <p:nvPr/>
        </p:nvPicPr>
        <p:blipFill>
          <a:blip r:embed="rId3">
            <a:alphaModFix/>
          </a:blip>
          <a:stretch>
            <a:fillRect/>
          </a:stretch>
        </p:blipFill>
        <p:spPr>
          <a:xfrm>
            <a:off x="692888" y="5429550"/>
            <a:ext cx="1393749" cy="1929800"/>
          </a:xfrm>
          <a:prstGeom prst="rect">
            <a:avLst/>
          </a:prstGeom>
          <a:noFill/>
          <a:ln cap="flat" cmpd="sng" w="38100">
            <a:solidFill>
              <a:srgbClr val="07074E"/>
            </a:solidFill>
            <a:prstDash val="solid"/>
            <a:round/>
            <a:headEnd len="sm" w="sm" type="none"/>
            <a:tailEnd len="sm" w="sm" type="none"/>
          </a:ln>
        </p:spPr>
      </p:pic>
      <p:sp>
        <p:nvSpPr>
          <p:cNvPr id="123" name="Google Shape;123;p15"/>
          <p:cNvSpPr txBox="1"/>
          <p:nvPr/>
        </p:nvSpPr>
        <p:spPr>
          <a:xfrm>
            <a:off x="580013" y="7369375"/>
            <a:ext cx="30000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700">
                <a:solidFill>
                  <a:schemeClr val="dk1"/>
                </a:solidFill>
                <a:latin typeface="Montserrat"/>
                <a:ea typeface="Montserrat"/>
                <a:cs typeface="Montserrat"/>
                <a:sym typeface="Montserrat"/>
              </a:rPr>
              <a:t>Francisco Moreno</a:t>
            </a:r>
            <a:endParaRPr sz="700"/>
          </a:p>
        </p:txBody>
      </p:sp>
      <p:pic>
        <p:nvPicPr>
          <p:cNvPr id="124" name="Google Shape;124;p15"/>
          <p:cNvPicPr preferRelativeResize="0"/>
          <p:nvPr/>
        </p:nvPicPr>
        <p:blipFill>
          <a:blip r:embed="rId4">
            <a:alphaModFix/>
          </a:blip>
          <a:stretch>
            <a:fillRect/>
          </a:stretch>
        </p:blipFill>
        <p:spPr>
          <a:xfrm>
            <a:off x="4511850" y="5613175"/>
            <a:ext cx="2931675" cy="1807500"/>
          </a:xfrm>
          <a:prstGeom prst="rect">
            <a:avLst/>
          </a:prstGeom>
          <a:noFill/>
          <a:ln cap="flat" cmpd="sng" w="38100">
            <a:solidFill>
              <a:srgbClr val="3B4C80"/>
            </a:solidFill>
            <a:prstDash val="solid"/>
            <a:round/>
            <a:headEnd len="sm" w="sm" type="none"/>
            <a:tailEnd len="sm" w="sm" type="none"/>
          </a:ln>
        </p:spPr>
      </p:pic>
      <p:cxnSp>
        <p:nvCxnSpPr>
          <p:cNvPr id="125" name="Google Shape;125;p15"/>
          <p:cNvCxnSpPr/>
          <p:nvPr/>
        </p:nvCxnSpPr>
        <p:spPr>
          <a:xfrm>
            <a:off x="4746051" y="5425438"/>
            <a:ext cx="1425900" cy="2100"/>
          </a:xfrm>
          <a:prstGeom prst="straightConnector1">
            <a:avLst/>
          </a:prstGeom>
          <a:noFill/>
          <a:ln cap="flat" cmpd="sng" w="38100">
            <a:solidFill>
              <a:srgbClr val="3B4C80"/>
            </a:solidFill>
            <a:prstDash val="solid"/>
            <a:round/>
            <a:headEnd len="med" w="med" type="none"/>
            <a:tailEnd len="med" w="med" type="none"/>
          </a:ln>
        </p:spPr>
      </p:cxnSp>
      <p:sp>
        <p:nvSpPr>
          <p:cNvPr id="126" name="Google Shape;126;p15"/>
          <p:cNvSpPr txBox="1"/>
          <p:nvPr/>
        </p:nvSpPr>
        <p:spPr>
          <a:xfrm>
            <a:off x="4466213" y="7445575"/>
            <a:ext cx="30000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700" u="sng">
                <a:solidFill>
                  <a:schemeClr val="hlink"/>
                </a:solidFill>
                <a:latin typeface="Montserrat"/>
                <a:ea typeface="Montserrat"/>
                <a:cs typeface="Montserrat"/>
                <a:sym typeface="Montserrat"/>
                <a:hlinkClick r:id="rId5"/>
              </a:rPr>
              <a:t>https://www.flickr.com/photos/58869428@N05/18179255064</a:t>
            </a:r>
            <a:endParaRPr sz="700">
              <a:latin typeface="Montserrat"/>
              <a:ea typeface="Montserrat"/>
              <a:cs typeface="Montserrat"/>
              <a:sym typeface="Montserrat"/>
            </a:endParaRPr>
          </a:p>
        </p:txBody>
      </p:sp>
      <p:sp>
        <p:nvSpPr>
          <p:cNvPr id="127" name="Google Shape;127;p15"/>
          <p:cNvSpPr/>
          <p:nvPr/>
        </p:nvSpPr>
        <p:spPr>
          <a:xfrm>
            <a:off x="-210779" y="3765140"/>
            <a:ext cx="10428900" cy="45000"/>
          </a:xfrm>
          <a:prstGeom prst="rect">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8" name="Google Shape;128;p15"/>
          <p:cNvPicPr preferRelativeResize="0"/>
          <p:nvPr/>
        </p:nvPicPr>
        <p:blipFill rotWithShape="1">
          <a:blip r:embed="rId6">
            <a:alphaModFix/>
          </a:blip>
          <a:srcRect b="0" l="7684" r="7684" t="0"/>
          <a:stretch/>
        </p:blipFill>
        <p:spPr>
          <a:xfrm>
            <a:off x="3654137" y="171600"/>
            <a:ext cx="2563232" cy="2032564"/>
          </a:xfrm>
          <a:prstGeom prst="rect">
            <a:avLst/>
          </a:prstGeom>
          <a:noFill/>
          <a:ln cap="flat" cmpd="sng" w="38100">
            <a:solidFill>
              <a:srgbClr val="07074E"/>
            </a:solidFill>
            <a:prstDash val="solid"/>
            <a:round/>
            <a:headEnd len="sm" w="sm" type="none"/>
            <a:tailEnd len="sm" w="sm" type="none"/>
          </a:ln>
        </p:spPr>
      </p:pic>
      <p:cxnSp>
        <p:nvCxnSpPr>
          <p:cNvPr id="129" name="Google Shape;129;p15"/>
          <p:cNvCxnSpPr/>
          <p:nvPr/>
        </p:nvCxnSpPr>
        <p:spPr>
          <a:xfrm>
            <a:off x="3443400" y="286800"/>
            <a:ext cx="0" cy="1581000"/>
          </a:xfrm>
          <a:prstGeom prst="straightConnector1">
            <a:avLst/>
          </a:prstGeom>
          <a:noFill/>
          <a:ln cap="flat" cmpd="sng" w="38100">
            <a:solidFill>
              <a:srgbClr val="07074E"/>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6"/>
          <p:cNvSpPr txBox="1"/>
          <p:nvPr/>
        </p:nvSpPr>
        <p:spPr>
          <a:xfrm>
            <a:off x="512700" y="409950"/>
            <a:ext cx="2770200" cy="10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ontserrat Black"/>
                <a:ea typeface="Montserrat Black"/>
                <a:cs typeface="Montserrat Black"/>
                <a:sym typeface="Montserrat Black"/>
              </a:rPr>
              <a:t>1923 </a:t>
            </a:r>
            <a:endParaRPr sz="900">
              <a:solidFill>
                <a:srgbClr val="201F1E"/>
              </a:solidFill>
              <a:highlight>
                <a:srgbClr val="FFFFFF"/>
              </a:highlight>
              <a:latin typeface="Montserrat"/>
              <a:ea typeface="Montserrat"/>
              <a:cs typeface="Montserrat"/>
              <a:sym typeface="Montserrat"/>
            </a:endParaRPr>
          </a:p>
          <a:p>
            <a:pPr indent="0" lvl="0" marL="0" rtl="0" algn="l">
              <a:lnSpc>
                <a:spcPct val="100000"/>
              </a:lnSpc>
              <a:spcBef>
                <a:spcPts val="0"/>
              </a:spcBef>
              <a:spcAft>
                <a:spcPts val="0"/>
              </a:spcAft>
              <a:buNone/>
            </a:pPr>
            <a:r>
              <a:rPr lang="en" sz="900">
                <a:solidFill>
                  <a:srgbClr val="201F1E"/>
                </a:solidFill>
                <a:highlight>
                  <a:srgbClr val="FFFFFF"/>
                </a:highlight>
                <a:latin typeface="Montserrat"/>
                <a:ea typeface="Montserrat"/>
                <a:cs typeface="Montserrat"/>
                <a:sym typeface="Montserrat"/>
              </a:rPr>
              <a:t>En Nueva Zelanda, se crea la Sociedad de Protección de Aves Nativas en respuesta a la devastación de la isla Kapiti por ganaderos.</a:t>
            </a:r>
            <a:endParaRPr sz="900">
              <a:solidFill>
                <a:srgbClr val="201F1E"/>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100">
                <a:solidFill>
                  <a:schemeClr val="dk1"/>
                </a:solidFill>
              </a:rPr>
              <a:t> </a:t>
            </a:r>
            <a:endParaRPr sz="1100">
              <a:solidFill>
                <a:schemeClr val="dk1"/>
              </a:solidFill>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cxnSp>
        <p:nvCxnSpPr>
          <p:cNvPr id="135" name="Google Shape;135;p16"/>
          <p:cNvCxnSpPr/>
          <p:nvPr/>
        </p:nvCxnSpPr>
        <p:spPr>
          <a:xfrm>
            <a:off x="367400" y="839973"/>
            <a:ext cx="0" cy="2953500"/>
          </a:xfrm>
          <a:prstGeom prst="straightConnector1">
            <a:avLst/>
          </a:prstGeom>
          <a:noFill/>
          <a:ln cap="flat" cmpd="sng" w="38100">
            <a:solidFill>
              <a:srgbClr val="07074E"/>
            </a:solidFill>
            <a:prstDash val="solid"/>
            <a:round/>
            <a:headEnd len="med" w="med" type="none"/>
            <a:tailEnd len="med" w="med" type="none"/>
          </a:ln>
        </p:spPr>
      </p:cxnSp>
      <p:sp>
        <p:nvSpPr>
          <p:cNvPr id="136" name="Google Shape;136;p16"/>
          <p:cNvSpPr/>
          <p:nvPr/>
        </p:nvSpPr>
        <p:spPr>
          <a:xfrm>
            <a:off x="213650" y="522950"/>
            <a:ext cx="307500" cy="317100"/>
          </a:xfrm>
          <a:prstGeom prst="ellipse">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6"/>
          <p:cNvSpPr txBox="1"/>
          <p:nvPr/>
        </p:nvSpPr>
        <p:spPr>
          <a:xfrm>
            <a:off x="2339900" y="3773823"/>
            <a:ext cx="3507300" cy="188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ontserrat Black"/>
                <a:ea typeface="Montserrat Black"/>
                <a:cs typeface="Montserrat Black"/>
                <a:sym typeface="Montserrat Black"/>
              </a:rPr>
              <a:t>1930-1940</a:t>
            </a:r>
            <a:r>
              <a:rPr lang="en" sz="1800">
                <a:latin typeface="Montserrat Black"/>
                <a:ea typeface="Montserrat Black"/>
                <a:cs typeface="Montserrat Black"/>
                <a:sym typeface="Montserrat Black"/>
              </a:rPr>
              <a:t> </a:t>
            </a:r>
            <a:endParaRPr sz="1800">
              <a:latin typeface="Montserrat Black"/>
              <a:ea typeface="Montserrat Black"/>
              <a:cs typeface="Montserrat Black"/>
              <a:sym typeface="Montserrat Black"/>
            </a:endParaRPr>
          </a:p>
          <a:p>
            <a:pPr indent="0" lvl="0" marL="0" rtl="0" algn="l">
              <a:lnSpc>
                <a:spcPct val="100000"/>
              </a:lnSpc>
              <a:spcBef>
                <a:spcPts val="0"/>
              </a:spcBef>
              <a:spcAft>
                <a:spcPts val="0"/>
              </a:spcAft>
              <a:buNone/>
            </a:pPr>
            <a:r>
              <a:rPr lang="en" sz="900">
                <a:latin typeface="Montserrat"/>
                <a:ea typeface="Montserrat"/>
                <a:cs typeface="Montserrat"/>
                <a:sym typeface="Montserrat"/>
              </a:rPr>
              <a:t>Alimentada por sequías y malas prácticas en la utilizaci’on de la tierra, el Dust Bowl (cuenca de polvo) provoca la degradación generalizada de la tierra en la pradera de América del Norte.</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138" name="Google Shape;138;p16"/>
          <p:cNvSpPr/>
          <p:nvPr/>
        </p:nvSpPr>
        <p:spPr>
          <a:xfrm>
            <a:off x="3542557" y="2205387"/>
            <a:ext cx="307500" cy="317100"/>
          </a:xfrm>
          <a:prstGeom prst="ellipse">
            <a:avLst/>
          </a:prstGeom>
          <a:solidFill>
            <a:srgbClr val="334270"/>
          </a:solidFill>
          <a:ln cap="flat" cmpd="sng" w="9525">
            <a:solidFill>
              <a:srgbClr val="33427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6"/>
          <p:cNvSpPr/>
          <p:nvPr/>
        </p:nvSpPr>
        <p:spPr>
          <a:xfrm>
            <a:off x="1992671" y="4624291"/>
            <a:ext cx="307500" cy="317100"/>
          </a:xfrm>
          <a:prstGeom prst="ellipse">
            <a:avLst/>
          </a:prstGeom>
          <a:solidFill>
            <a:srgbClr val="CAD82A"/>
          </a:solidFill>
          <a:ln cap="flat" cmpd="sng" w="9525">
            <a:solidFill>
              <a:srgbClr val="CAD8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0" name="Google Shape;140;p16"/>
          <p:cNvCxnSpPr/>
          <p:nvPr/>
        </p:nvCxnSpPr>
        <p:spPr>
          <a:xfrm>
            <a:off x="2147775" y="3796050"/>
            <a:ext cx="0" cy="895500"/>
          </a:xfrm>
          <a:prstGeom prst="straightConnector1">
            <a:avLst/>
          </a:prstGeom>
          <a:noFill/>
          <a:ln cap="flat" cmpd="sng" w="38100">
            <a:solidFill>
              <a:srgbClr val="CAD82A"/>
            </a:solidFill>
            <a:prstDash val="solid"/>
            <a:round/>
            <a:headEnd len="med" w="med" type="none"/>
            <a:tailEnd len="med" w="med" type="none"/>
          </a:ln>
        </p:spPr>
      </p:cxnSp>
      <p:cxnSp>
        <p:nvCxnSpPr>
          <p:cNvPr id="141" name="Google Shape;141;p16"/>
          <p:cNvCxnSpPr/>
          <p:nvPr/>
        </p:nvCxnSpPr>
        <p:spPr>
          <a:xfrm>
            <a:off x="3692904" y="2508975"/>
            <a:ext cx="0" cy="1266900"/>
          </a:xfrm>
          <a:prstGeom prst="straightConnector1">
            <a:avLst/>
          </a:prstGeom>
          <a:noFill/>
          <a:ln cap="flat" cmpd="sng" w="38100">
            <a:solidFill>
              <a:srgbClr val="334270"/>
            </a:solidFill>
            <a:prstDash val="solid"/>
            <a:round/>
            <a:headEnd len="med" w="med" type="none"/>
            <a:tailEnd len="med" w="med" type="none"/>
          </a:ln>
        </p:spPr>
      </p:cxnSp>
      <p:sp>
        <p:nvSpPr>
          <p:cNvPr id="142" name="Google Shape;142;p16"/>
          <p:cNvSpPr txBox="1"/>
          <p:nvPr/>
        </p:nvSpPr>
        <p:spPr>
          <a:xfrm>
            <a:off x="3905400" y="2508975"/>
            <a:ext cx="2531400" cy="92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600">
                <a:latin typeface="Montserrat Black"/>
                <a:ea typeface="Montserrat Black"/>
                <a:cs typeface="Montserrat Black"/>
                <a:sym typeface="Montserrat Black"/>
              </a:rPr>
              <a:t>1930</a:t>
            </a:r>
            <a:endParaRPr sz="2600">
              <a:latin typeface="Montserrat Black"/>
              <a:ea typeface="Montserrat Black"/>
              <a:cs typeface="Montserrat Black"/>
              <a:sym typeface="Montserrat Black"/>
            </a:endParaRPr>
          </a:p>
          <a:p>
            <a:pPr indent="0" lvl="0" marL="0" rtl="0" algn="l">
              <a:lnSpc>
                <a:spcPct val="100000"/>
              </a:lnSpc>
              <a:spcBef>
                <a:spcPts val="0"/>
              </a:spcBef>
              <a:spcAft>
                <a:spcPts val="0"/>
              </a:spcAft>
              <a:buNone/>
            </a:pPr>
            <a:r>
              <a:rPr lang="en" sz="900">
                <a:latin typeface="Montserrat"/>
                <a:ea typeface="Montserrat"/>
                <a:cs typeface="Montserrat"/>
                <a:sym typeface="Montserrat"/>
              </a:rPr>
              <a:t>La población humana mundial alcanza los 2 mil millones.</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p:txBody>
      </p:sp>
      <p:sp>
        <p:nvSpPr>
          <p:cNvPr id="143" name="Google Shape;143;p16"/>
          <p:cNvSpPr/>
          <p:nvPr/>
        </p:nvSpPr>
        <p:spPr>
          <a:xfrm>
            <a:off x="5847127" y="5237019"/>
            <a:ext cx="307500" cy="317100"/>
          </a:xfrm>
          <a:prstGeom prst="ellipse">
            <a:avLst/>
          </a:prstGeom>
          <a:solidFill>
            <a:srgbClr val="D3ED4A"/>
          </a:solidFill>
          <a:ln cap="flat" cmpd="sng" w="9525">
            <a:solidFill>
              <a:srgbClr val="D3ED4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4" name="Google Shape;144;p16"/>
          <p:cNvCxnSpPr>
            <a:endCxn id="143" idx="4"/>
          </p:cNvCxnSpPr>
          <p:nvPr/>
        </p:nvCxnSpPr>
        <p:spPr>
          <a:xfrm>
            <a:off x="6000877" y="3773319"/>
            <a:ext cx="0" cy="1780800"/>
          </a:xfrm>
          <a:prstGeom prst="straightConnector1">
            <a:avLst/>
          </a:prstGeom>
          <a:noFill/>
          <a:ln cap="flat" cmpd="sng" w="38100">
            <a:solidFill>
              <a:srgbClr val="D3ED4A"/>
            </a:solidFill>
            <a:prstDash val="solid"/>
            <a:round/>
            <a:headEnd len="med" w="med" type="none"/>
            <a:tailEnd len="med" w="med" type="none"/>
          </a:ln>
        </p:spPr>
      </p:cxnSp>
      <p:sp>
        <p:nvSpPr>
          <p:cNvPr id="145" name="Google Shape;145;p16"/>
          <p:cNvSpPr txBox="1"/>
          <p:nvPr/>
        </p:nvSpPr>
        <p:spPr>
          <a:xfrm>
            <a:off x="6266929" y="3830650"/>
            <a:ext cx="2352600" cy="92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600">
                <a:solidFill>
                  <a:schemeClr val="dk1"/>
                </a:solidFill>
                <a:latin typeface="Montserrat Black"/>
                <a:ea typeface="Montserrat Black"/>
                <a:cs typeface="Montserrat Black"/>
                <a:sym typeface="Montserrat Black"/>
              </a:rPr>
              <a:t>1933</a:t>
            </a:r>
            <a:endParaRPr sz="900">
              <a:latin typeface="Montserrat"/>
              <a:ea typeface="Montserrat"/>
              <a:cs typeface="Montserrat"/>
              <a:sym typeface="Montserrat"/>
            </a:endParaRPr>
          </a:p>
          <a:p>
            <a:pPr indent="0" lvl="0" marL="0" rtl="0" algn="l">
              <a:lnSpc>
                <a:spcPct val="100000"/>
              </a:lnSpc>
              <a:spcBef>
                <a:spcPts val="0"/>
              </a:spcBef>
              <a:spcAft>
                <a:spcPts val="0"/>
              </a:spcAft>
              <a:buNone/>
            </a:pPr>
            <a:r>
              <a:rPr lang="en" sz="900">
                <a:latin typeface="Montserrat"/>
                <a:ea typeface="Montserrat"/>
                <a:cs typeface="Montserrat"/>
                <a:sym typeface="Montserrat"/>
              </a:rPr>
              <a:t>La Convención relativa a la Preservación de la Fauna y la Flora en su Estado Natural es firmada por Bélgica, Egipto, Italia, Sudán anglo-egipcio, Unión de Sudáfrica, Reino Unido, India británica, Tanganica y Portugal.</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p:txBody>
      </p:sp>
      <p:pic>
        <p:nvPicPr>
          <p:cNvPr id="146" name="Google Shape;146;p16"/>
          <p:cNvPicPr preferRelativeResize="0"/>
          <p:nvPr/>
        </p:nvPicPr>
        <p:blipFill>
          <a:blip r:embed="rId3">
            <a:alphaModFix/>
          </a:blip>
          <a:stretch>
            <a:fillRect/>
          </a:stretch>
        </p:blipFill>
        <p:spPr>
          <a:xfrm>
            <a:off x="4399333" y="660667"/>
            <a:ext cx="3176153" cy="1688401"/>
          </a:xfrm>
          <a:prstGeom prst="rect">
            <a:avLst/>
          </a:prstGeom>
          <a:noFill/>
          <a:ln>
            <a:noFill/>
          </a:ln>
        </p:spPr>
      </p:pic>
      <p:pic>
        <p:nvPicPr>
          <p:cNvPr id="147" name="Google Shape;147;p16"/>
          <p:cNvPicPr preferRelativeResize="0"/>
          <p:nvPr/>
        </p:nvPicPr>
        <p:blipFill>
          <a:blip r:embed="rId4">
            <a:alphaModFix/>
          </a:blip>
          <a:stretch>
            <a:fillRect/>
          </a:stretch>
        </p:blipFill>
        <p:spPr>
          <a:xfrm>
            <a:off x="4316752" y="623715"/>
            <a:ext cx="3273336" cy="1780791"/>
          </a:xfrm>
          <a:prstGeom prst="rect">
            <a:avLst/>
          </a:prstGeom>
          <a:noFill/>
          <a:ln>
            <a:noFill/>
          </a:ln>
        </p:spPr>
      </p:pic>
      <p:sp>
        <p:nvSpPr>
          <p:cNvPr id="148" name="Google Shape;148;p16"/>
          <p:cNvSpPr txBox="1"/>
          <p:nvPr/>
        </p:nvSpPr>
        <p:spPr>
          <a:xfrm>
            <a:off x="4246933" y="584467"/>
            <a:ext cx="3407700" cy="1880400"/>
          </a:xfrm>
          <a:prstGeom prst="rect">
            <a:avLst/>
          </a:prstGeom>
          <a:noFill/>
          <a:ln cap="flat" cmpd="sng" w="38100">
            <a:solidFill>
              <a:srgbClr val="3B4C8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cxnSp>
        <p:nvCxnSpPr>
          <p:cNvPr id="149" name="Google Shape;149;p16"/>
          <p:cNvCxnSpPr/>
          <p:nvPr/>
        </p:nvCxnSpPr>
        <p:spPr>
          <a:xfrm>
            <a:off x="4029945" y="904699"/>
            <a:ext cx="0" cy="1206900"/>
          </a:xfrm>
          <a:prstGeom prst="straightConnector1">
            <a:avLst/>
          </a:prstGeom>
          <a:noFill/>
          <a:ln cap="flat" cmpd="sng" w="38100">
            <a:solidFill>
              <a:srgbClr val="3B4C80"/>
            </a:solidFill>
            <a:prstDash val="solid"/>
            <a:round/>
            <a:headEnd len="med" w="med" type="none"/>
            <a:tailEnd len="med" w="med" type="none"/>
          </a:ln>
        </p:spPr>
      </p:cxnSp>
      <p:pic>
        <p:nvPicPr>
          <p:cNvPr id="150" name="Google Shape;150;p16"/>
          <p:cNvPicPr preferRelativeResize="0"/>
          <p:nvPr/>
        </p:nvPicPr>
        <p:blipFill>
          <a:blip r:embed="rId5">
            <a:alphaModFix/>
          </a:blip>
          <a:stretch>
            <a:fillRect/>
          </a:stretch>
        </p:blipFill>
        <p:spPr>
          <a:xfrm>
            <a:off x="2147775" y="5419125"/>
            <a:ext cx="3064426" cy="2023376"/>
          </a:xfrm>
          <a:prstGeom prst="rect">
            <a:avLst/>
          </a:prstGeom>
          <a:noFill/>
          <a:ln cap="flat" cmpd="sng" w="38100">
            <a:solidFill>
              <a:srgbClr val="CAD82A"/>
            </a:solidFill>
            <a:prstDash val="solid"/>
            <a:round/>
            <a:headEnd len="sm" w="sm" type="none"/>
            <a:tailEnd len="sm" w="sm" type="none"/>
          </a:ln>
        </p:spPr>
      </p:pic>
      <p:cxnSp>
        <p:nvCxnSpPr>
          <p:cNvPr id="151" name="Google Shape;151;p16"/>
          <p:cNvCxnSpPr/>
          <p:nvPr/>
        </p:nvCxnSpPr>
        <p:spPr>
          <a:xfrm>
            <a:off x="2336553" y="5219642"/>
            <a:ext cx="1756500" cy="0"/>
          </a:xfrm>
          <a:prstGeom prst="straightConnector1">
            <a:avLst/>
          </a:prstGeom>
          <a:noFill/>
          <a:ln cap="flat" cmpd="sng" w="38100">
            <a:solidFill>
              <a:srgbClr val="CAD82A"/>
            </a:solidFill>
            <a:prstDash val="solid"/>
            <a:round/>
            <a:headEnd len="med" w="med" type="none"/>
            <a:tailEnd len="med" w="med" type="none"/>
          </a:ln>
        </p:spPr>
      </p:cxnSp>
      <p:sp>
        <p:nvSpPr>
          <p:cNvPr id="152" name="Google Shape;152;p16"/>
          <p:cNvSpPr txBox="1"/>
          <p:nvPr/>
        </p:nvSpPr>
        <p:spPr>
          <a:xfrm>
            <a:off x="2023049" y="7461818"/>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191B26"/>
                </a:solidFill>
                <a:latin typeface="Montserrat"/>
                <a:ea typeface="Montserrat"/>
                <a:cs typeface="Montserrat"/>
                <a:sym typeface="Montserrat"/>
              </a:rPr>
              <a:t>Image by </a:t>
            </a:r>
            <a:r>
              <a:rPr lang="en" sz="700" u="sng">
                <a:solidFill>
                  <a:srgbClr val="191B26"/>
                </a:solidFill>
                <a:latin typeface="Montserrat"/>
                <a:ea typeface="Montserrat"/>
                <a:cs typeface="Montserrat"/>
                <a:sym typeface="Montserrat"/>
                <a:hlinkClick r:id="rId6"/>
              </a:rPr>
              <a:t>WikiImages</a:t>
            </a:r>
            <a:r>
              <a:rPr lang="en" sz="700">
                <a:solidFill>
                  <a:srgbClr val="191B26"/>
                </a:solidFill>
                <a:latin typeface="Montserrat"/>
                <a:ea typeface="Montserrat"/>
                <a:cs typeface="Montserrat"/>
                <a:sym typeface="Montserrat"/>
              </a:rPr>
              <a:t> from </a:t>
            </a:r>
            <a:r>
              <a:rPr lang="en" sz="700" u="sng">
                <a:solidFill>
                  <a:srgbClr val="191B26"/>
                </a:solidFill>
                <a:latin typeface="Montserrat"/>
                <a:ea typeface="Montserrat"/>
                <a:cs typeface="Montserrat"/>
                <a:sym typeface="Montserrat"/>
                <a:hlinkClick r:id="rId7"/>
              </a:rPr>
              <a:t>Pixabay</a:t>
            </a:r>
            <a:r>
              <a:rPr lang="en" sz="700">
                <a:solidFill>
                  <a:srgbClr val="191B26"/>
                </a:solidFill>
                <a:highlight>
                  <a:srgbClr val="FFFFFF"/>
                </a:highlight>
                <a:latin typeface="Montserrat"/>
                <a:ea typeface="Montserrat"/>
                <a:cs typeface="Montserrat"/>
                <a:sym typeface="Montserrat"/>
              </a:rPr>
              <a:t> </a:t>
            </a:r>
            <a:endParaRPr sz="700">
              <a:latin typeface="Montserrat"/>
              <a:ea typeface="Montserrat"/>
              <a:cs typeface="Montserrat"/>
              <a:sym typeface="Montserrat"/>
            </a:endParaRPr>
          </a:p>
        </p:txBody>
      </p:sp>
      <p:sp>
        <p:nvSpPr>
          <p:cNvPr id="153" name="Google Shape;153;p16"/>
          <p:cNvSpPr/>
          <p:nvPr/>
        </p:nvSpPr>
        <p:spPr>
          <a:xfrm>
            <a:off x="-210779" y="3765140"/>
            <a:ext cx="10428900" cy="45000"/>
          </a:xfrm>
          <a:prstGeom prst="rect">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17"/>
          <p:cNvSpPr txBox="1"/>
          <p:nvPr/>
        </p:nvSpPr>
        <p:spPr>
          <a:xfrm>
            <a:off x="512700" y="409950"/>
            <a:ext cx="2770200" cy="10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ontserrat Black"/>
                <a:ea typeface="Montserrat Black"/>
                <a:cs typeface="Montserrat Black"/>
                <a:sym typeface="Montserrat Black"/>
              </a:rPr>
              <a:t>1960 </a:t>
            </a:r>
            <a:endParaRPr sz="2600">
              <a:latin typeface="Montserrat Black"/>
              <a:ea typeface="Montserrat Black"/>
              <a:cs typeface="Montserrat Black"/>
              <a:sym typeface="Montserrat Black"/>
            </a:endParaRPr>
          </a:p>
          <a:p>
            <a:pPr indent="0" lvl="0" marL="0" rtl="0" algn="l">
              <a:lnSpc>
                <a:spcPct val="100000"/>
              </a:lnSpc>
              <a:spcBef>
                <a:spcPts val="0"/>
              </a:spcBef>
              <a:spcAft>
                <a:spcPts val="0"/>
              </a:spcAft>
              <a:buNone/>
            </a:pPr>
            <a:r>
              <a:rPr lang="en" sz="900">
                <a:solidFill>
                  <a:schemeClr val="dk1"/>
                </a:solidFill>
                <a:latin typeface="Montserrat"/>
                <a:ea typeface="Montserrat"/>
                <a:cs typeface="Montserrat"/>
                <a:sym typeface="Montserrat"/>
              </a:rPr>
              <a:t>La población humana mundial alcanza </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900">
                <a:solidFill>
                  <a:schemeClr val="dk1"/>
                </a:solidFill>
                <a:latin typeface="Montserrat"/>
                <a:ea typeface="Montserrat"/>
                <a:cs typeface="Montserrat"/>
                <a:sym typeface="Montserrat"/>
              </a:rPr>
              <a:t>los 3 mil millones.</a:t>
            </a:r>
            <a:endParaRPr sz="9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100">
                <a:solidFill>
                  <a:schemeClr val="dk1"/>
                </a:solidFill>
              </a:rPr>
              <a:t> </a:t>
            </a:r>
            <a:endParaRPr sz="1100">
              <a:solidFill>
                <a:schemeClr val="dk1"/>
              </a:solidFill>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cxnSp>
        <p:nvCxnSpPr>
          <p:cNvPr id="159" name="Google Shape;159;p17"/>
          <p:cNvCxnSpPr/>
          <p:nvPr/>
        </p:nvCxnSpPr>
        <p:spPr>
          <a:xfrm>
            <a:off x="367400" y="839973"/>
            <a:ext cx="0" cy="2953500"/>
          </a:xfrm>
          <a:prstGeom prst="straightConnector1">
            <a:avLst/>
          </a:prstGeom>
          <a:noFill/>
          <a:ln cap="flat" cmpd="sng" w="38100">
            <a:solidFill>
              <a:srgbClr val="07074E"/>
            </a:solidFill>
            <a:prstDash val="solid"/>
            <a:round/>
            <a:headEnd len="med" w="med" type="none"/>
            <a:tailEnd len="med" w="med" type="none"/>
          </a:ln>
        </p:spPr>
      </p:cxnSp>
      <p:sp>
        <p:nvSpPr>
          <p:cNvPr id="160" name="Google Shape;160;p17"/>
          <p:cNvSpPr/>
          <p:nvPr/>
        </p:nvSpPr>
        <p:spPr>
          <a:xfrm>
            <a:off x="213650" y="522950"/>
            <a:ext cx="307500" cy="317100"/>
          </a:xfrm>
          <a:prstGeom prst="ellipse">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7"/>
          <p:cNvSpPr txBox="1"/>
          <p:nvPr/>
        </p:nvSpPr>
        <p:spPr>
          <a:xfrm>
            <a:off x="611223" y="3754450"/>
            <a:ext cx="1617600" cy="188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n" sz="900">
                <a:latin typeface="Montserrat"/>
                <a:ea typeface="Montserrat"/>
                <a:cs typeface="Montserrat"/>
                <a:sym typeface="Montserrat"/>
              </a:rPr>
              <a:t>Activistas se movilizan en Francia para preservar el Parque Nacional Vanoise en los Alpes de un proyecto turístico. El parque se convierte tres años después, en 1963, en el primer parque natural francés.</a:t>
            </a:r>
            <a:endParaRPr sz="900">
              <a:latin typeface="Montserrat"/>
              <a:ea typeface="Montserrat"/>
              <a:cs typeface="Montserrat"/>
              <a:sym typeface="Montserrat"/>
            </a:endParaRPr>
          </a:p>
          <a:p>
            <a:pPr indent="0" lvl="0" marL="0" rtl="0" algn="l">
              <a:lnSpc>
                <a:spcPct val="115000"/>
              </a:lnSpc>
              <a:spcBef>
                <a:spcPts val="1200"/>
              </a:spcBef>
              <a:spcAft>
                <a:spcPts val="0"/>
              </a:spcAft>
              <a:buNone/>
            </a:pPr>
            <a:r>
              <a:rPr lang="en" sz="900">
                <a:latin typeface="Montserrat"/>
                <a:ea typeface="Montserrat"/>
                <a:cs typeface="Montserrat"/>
                <a:sym typeface="Montserrat"/>
              </a:rPr>
              <a:t> </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162" name="Google Shape;162;p17"/>
          <p:cNvSpPr/>
          <p:nvPr/>
        </p:nvSpPr>
        <p:spPr>
          <a:xfrm>
            <a:off x="875557" y="1671987"/>
            <a:ext cx="307500" cy="317100"/>
          </a:xfrm>
          <a:prstGeom prst="ellipse">
            <a:avLst/>
          </a:prstGeom>
          <a:solidFill>
            <a:srgbClr val="CAD82A"/>
          </a:solidFill>
          <a:ln cap="flat" cmpd="sng" w="9525">
            <a:solidFill>
              <a:srgbClr val="CAD8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7"/>
          <p:cNvSpPr/>
          <p:nvPr/>
        </p:nvSpPr>
        <p:spPr>
          <a:xfrm>
            <a:off x="284499" y="5402375"/>
            <a:ext cx="307500" cy="317100"/>
          </a:xfrm>
          <a:prstGeom prst="ellipse">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4" name="Google Shape;164;p17"/>
          <p:cNvCxnSpPr/>
          <p:nvPr/>
        </p:nvCxnSpPr>
        <p:spPr>
          <a:xfrm>
            <a:off x="438999" y="3781425"/>
            <a:ext cx="600" cy="1688400"/>
          </a:xfrm>
          <a:prstGeom prst="straightConnector1">
            <a:avLst/>
          </a:prstGeom>
          <a:noFill/>
          <a:ln cap="flat" cmpd="sng" w="38100">
            <a:solidFill>
              <a:srgbClr val="07074E"/>
            </a:solidFill>
            <a:prstDash val="solid"/>
            <a:round/>
            <a:headEnd len="med" w="med" type="none"/>
            <a:tailEnd len="med" w="med" type="none"/>
          </a:ln>
        </p:spPr>
      </p:cxnSp>
      <p:cxnSp>
        <p:nvCxnSpPr>
          <p:cNvPr id="165" name="Google Shape;165;p17"/>
          <p:cNvCxnSpPr/>
          <p:nvPr/>
        </p:nvCxnSpPr>
        <p:spPr>
          <a:xfrm>
            <a:off x="1025904" y="1975575"/>
            <a:ext cx="10800" cy="1783500"/>
          </a:xfrm>
          <a:prstGeom prst="straightConnector1">
            <a:avLst/>
          </a:prstGeom>
          <a:noFill/>
          <a:ln cap="flat" cmpd="sng" w="38100">
            <a:solidFill>
              <a:srgbClr val="CAD82A"/>
            </a:solidFill>
            <a:prstDash val="solid"/>
            <a:round/>
            <a:headEnd len="med" w="med" type="none"/>
            <a:tailEnd len="med" w="med" type="none"/>
          </a:ln>
        </p:spPr>
      </p:cxnSp>
      <p:sp>
        <p:nvSpPr>
          <p:cNvPr id="166" name="Google Shape;166;p17"/>
          <p:cNvSpPr txBox="1"/>
          <p:nvPr/>
        </p:nvSpPr>
        <p:spPr>
          <a:xfrm>
            <a:off x="1238400" y="1615500"/>
            <a:ext cx="1765500" cy="92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600">
                <a:latin typeface="Montserrat Black"/>
                <a:ea typeface="Montserrat Black"/>
                <a:cs typeface="Montserrat Black"/>
                <a:sym typeface="Montserrat Black"/>
              </a:rPr>
              <a:t>1961</a:t>
            </a:r>
            <a:endParaRPr sz="2600">
              <a:latin typeface="Montserrat Black"/>
              <a:ea typeface="Montserrat Black"/>
              <a:cs typeface="Montserrat Black"/>
              <a:sym typeface="Montserrat Black"/>
            </a:endParaRPr>
          </a:p>
          <a:p>
            <a:pPr indent="0" lvl="0" marL="0" rtl="0" algn="l">
              <a:lnSpc>
                <a:spcPct val="100000"/>
              </a:lnSpc>
              <a:spcBef>
                <a:spcPts val="0"/>
              </a:spcBef>
              <a:spcAft>
                <a:spcPts val="0"/>
              </a:spcAft>
              <a:buClr>
                <a:schemeClr val="dk1"/>
              </a:buClr>
              <a:buSzPts val="1100"/>
              <a:buFont typeface="Arial"/>
              <a:buNone/>
            </a:pPr>
            <a:r>
              <a:rPr lang="en" sz="900">
                <a:latin typeface="Montserrat"/>
                <a:ea typeface="Montserrat"/>
                <a:cs typeface="Montserrat"/>
                <a:sym typeface="Montserrat"/>
              </a:rPr>
              <a:t>En lo que hoy es la provincia de KwaZulu-Natal de Sudáfrica, varios rinocerontes blancos son transportados a través del sur de África para permitir una cría segura para salvar a esta especie de la extinción.</a:t>
            </a:r>
            <a:endParaRPr sz="900">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p:txBody>
      </p:sp>
      <p:sp>
        <p:nvSpPr>
          <p:cNvPr id="167" name="Google Shape;167;p17"/>
          <p:cNvSpPr txBox="1"/>
          <p:nvPr/>
        </p:nvSpPr>
        <p:spPr>
          <a:xfrm>
            <a:off x="3571300" y="2281575"/>
            <a:ext cx="2358300" cy="188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ontserrat Black"/>
                <a:ea typeface="Montserrat Black"/>
                <a:cs typeface="Montserrat Black"/>
                <a:sym typeface="Montserrat Black"/>
              </a:rPr>
              <a:t>1964</a:t>
            </a:r>
            <a:endParaRPr sz="2600">
              <a:latin typeface="Montserrat Black"/>
              <a:ea typeface="Montserrat Black"/>
              <a:cs typeface="Montserrat Black"/>
              <a:sym typeface="Montserrat Black"/>
            </a:endParaRPr>
          </a:p>
          <a:p>
            <a:pPr indent="0" lvl="0" marL="0" rtl="0" algn="l">
              <a:lnSpc>
                <a:spcPct val="100000"/>
              </a:lnSpc>
              <a:spcBef>
                <a:spcPts val="0"/>
              </a:spcBef>
              <a:spcAft>
                <a:spcPts val="0"/>
              </a:spcAft>
              <a:buClr>
                <a:schemeClr val="dk1"/>
              </a:buClr>
              <a:buSzPts val="1100"/>
              <a:buFont typeface="Arial"/>
              <a:buNone/>
            </a:pPr>
            <a:r>
              <a:rPr lang="en" sz="900">
                <a:latin typeface="Montserrat"/>
                <a:ea typeface="Montserrat"/>
                <a:cs typeface="Montserrat"/>
                <a:sym typeface="Montserrat"/>
              </a:rPr>
              <a:t>Norman Borlaug asume el cargo de director del Programa Internacional de Mejoramiento del Trigo en Texcoco, México. El programa comienza la Revolución Verde.</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168" name="Google Shape;168;p17"/>
          <p:cNvSpPr/>
          <p:nvPr/>
        </p:nvSpPr>
        <p:spPr>
          <a:xfrm>
            <a:off x="5752357" y="2357787"/>
            <a:ext cx="307500" cy="317100"/>
          </a:xfrm>
          <a:prstGeom prst="ellipse">
            <a:avLst/>
          </a:prstGeom>
          <a:solidFill>
            <a:srgbClr val="616B8F"/>
          </a:solidFill>
          <a:ln cap="flat" cmpd="sng" w="9525">
            <a:solidFill>
              <a:srgbClr val="616B8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9" name="Google Shape;169;p17"/>
          <p:cNvCxnSpPr/>
          <p:nvPr/>
        </p:nvCxnSpPr>
        <p:spPr>
          <a:xfrm>
            <a:off x="5902704" y="2621098"/>
            <a:ext cx="0" cy="1175100"/>
          </a:xfrm>
          <a:prstGeom prst="straightConnector1">
            <a:avLst/>
          </a:prstGeom>
          <a:noFill/>
          <a:ln cap="flat" cmpd="sng" w="38100">
            <a:solidFill>
              <a:srgbClr val="616B8F"/>
            </a:solidFill>
            <a:prstDash val="solid"/>
            <a:round/>
            <a:headEnd len="med" w="med" type="none"/>
            <a:tailEnd len="med" w="med" type="none"/>
          </a:ln>
        </p:spPr>
      </p:cxnSp>
      <p:sp>
        <p:nvSpPr>
          <p:cNvPr id="170" name="Google Shape;170;p17"/>
          <p:cNvSpPr/>
          <p:nvPr/>
        </p:nvSpPr>
        <p:spPr>
          <a:xfrm rot="10800000">
            <a:off x="3205599" y="2411400"/>
            <a:ext cx="307500" cy="317100"/>
          </a:xfrm>
          <a:prstGeom prst="ellipse">
            <a:avLst/>
          </a:prstGeom>
          <a:solidFill>
            <a:srgbClr val="DBF93F"/>
          </a:solidFill>
          <a:ln cap="flat" cmpd="sng" w="9525">
            <a:solidFill>
              <a:srgbClr val="DBF93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1" name="Google Shape;171;p17"/>
          <p:cNvCxnSpPr/>
          <p:nvPr/>
        </p:nvCxnSpPr>
        <p:spPr>
          <a:xfrm rot="10800000">
            <a:off x="3357997" y="2660925"/>
            <a:ext cx="0" cy="1120500"/>
          </a:xfrm>
          <a:prstGeom prst="straightConnector1">
            <a:avLst/>
          </a:prstGeom>
          <a:noFill/>
          <a:ln cap="flat" cmpd="sng" w="38100">
            <a:solidFill>
              <a:srgbClr val="DBF93F"/>
            </a:solidFill>
            <a:prstDash val="solid"/>
            <a:round/>
            <a:headEnd len="med" w="med" type="none"/>
            <a:tailEnd len="med" w="med" type="none"/>
          </a:ln>
        </p:spPr>
      </p:cxnSp>
      <p:sp>
        <p:nvSpPr>
          <p:cNvPr id="172" name="Google Shape;172;p17"/>
          <p:cNvSpPr txBox="1"/>
          <p:nvPr/>
        </p:nvSpPr>
        <p:spPr>
          <a:xfrm>
            <a:off x="6142900" y="2259525"/>
            <a:ext cx="1617600" cy="188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ontserrat Black"/>
                <a:ea typeface="Montserrat Black"/>
                <a:cs typeface="Montserrat Black"/>
                <a:sym typeface="Montserrat Black"/>
              </a:rPr>
              <a:t>1968</a:t>
            </a:r>
            <a:endParaRPr sz="2600">
              <a:latin typeface="Montserrat Black"/>
              <a:ea typeface="Montserrat Black"/>
              <a:cs typeface="Montserrat Black"/>
              <a:sym typeface="Montserrat Black"/>
            </a:endParaRPr>
          </a:p>
          <a:p>
            <a:pPr indent="0" lvl="0" marL="0" rtl="0" algn="l">
              <a:lnSpc>
                <a:spcPct val="100000"/>
              </a:lnSpc>
              <a:spcBef>
                <a:spcPts val="0"/>
              </a:spcBef>
              <a:spcAft>
                <a:spcPts val="0"/>
              </a:spcAft>
              <a:buNone/>
            </a:pPr>
            <a:r>
              <a:rPr lang="en" sz="900">
                <a:latin typeface="Montserrat"/>
                <a:ea typeface="Montserrat"/>
                <a:cs typeface="Montserrat"/>
                <a:sym typeface="Montserrat"/>
              </a:rPr>
              <a:t>La UNESCO acoge la Conferencia de la Biosfera de París, que dará como resultado la creación del Programa del Hombre y la Biosfera.</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173" name="Google Shape;173;p17"/>
          <p:cNvSpPr txBox="1"/>
          <p:nvPr/>
        </p:nvSpPr>
        <p:spPr>
          <a:xfrm>
            <a:off x="7623350" y="4021250"/>
            <a:ext cx="1902300" cy="160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ontserrat Black"/>
                <a:ea typeface="Montserrat Black"/>
                <a:cs typeface="Montserrat Black"/>
                <a:sym typeface="Montserrat Black"/>
              </a:rPr>
              <a:t>1969</a:t>
            </a:r>
            <a:endParaRPr sz="2600">
              <a:latin typeface="Montserrat Black"/>
              <a:ea typeface="Montserrat Black"/>
              <a:cs typeface="Montserrat Black"/>
              <a:sym typeface="Montserrat Black"/>
            </a:endParaRPr>
          </a:p>
          <a:p>
            <a:pPr indent="0" lvl="0" marL="0" rtl="0" algn="l">
              <a:lnSpc>
                <a:spcPct val="100000"/>
              </a:lnSpc>
              <a:spcBef>
                <a:spcPts val="0"/>
              </a:spcBef>
              <a:spcAft>
                <a:spcPts val="0"/>
              </a:spcAft>
              <a:buNone/>
            </a:pPr>
            <a:r>
              <a:rPr lang="en" sz="900">
                <a:latin typeface="Montserrat"/>
                <a:ea typeface="Montserrat"/>
                <a:cs typeface="Montserrat"/>
                <a:sym typeface="Montserrat"/>
              </a:rPr>
              <a:t>El derrame de petróleo de Santa Bárbara filtra millones de galones de petróleo crudo en la costa de California, causando un derrame de petróleo de 35 millas</a:t>
            </a:r>
            <a:r>
              <a:rPr lang="en" sz="900">
                <a:latin typeface="Montserrat"/>
                <a:ea typeface="Montserrat"/>
                <a:cs typeface="Montserrat"/>
                <a:sym typeface="Montserrat"/>
              </a:rPr>
              <a:t>.</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sp>
        <p:nvSpPr>
          <p:cNvPr id="174" name="Google Shape;174;p17"/>
          <p:cNvSpPr/>
          <p:nvPr/>
        </p:nvSpPr>
        <p:spPr>
          <a:xfrm>
            <a:off x="7121849" y="5402375"/>
            <a:ext cx="307500" cy="317100"/>
          </a:xfrm>
          <a:prstGeom prst="ellipse">
            <a:avLst/>
          </a:prstGeom>
          <a:solidFill>
            <a:srgbClr val="D3ED4A"/>
          </a:solidFill>
          <a:ln cap="flat" cmpd="sng" w="9525">
            <a:solidFill>
              <a:srgbClr val="D3ED4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5" name="Google Shape;175;p17"/>
          <p:cNvCxnSpPr/>
          <p:nvPr/>
        </p:nvCxnSpPr>
        <p:spPr>
          <a:xfrm>
            <a:off x="7275299" y="3781425"/>
            <a:ext cx="600" cy="1688400"/>
          </a:xfrm>
          <a:prstGeom prst="straightConnector1">
            <a:avLst/>
          </a:prstGeom>
          <a:noFill/>
          <a:ln cap="flat" cmpd="sng" w="38100">
            <a:solidFill>
              <a:srgbClr val="D3ED4A"/>
            </a:solidFill>
            <a:prstDash val="solid"/>
            <a:round/>
            <a:headEnd len="med" w="med" type="none"/>
            <a:tailEnd len="med" w="med" type="none"/>
          </a:ln>
        </p:spPr>
      </p:cxnSp>
      <p:sp>
        <p:nvSpPr>
          <p:cNvPr id="176" name="Google Shape;176;p17"/>
          <p:cNvSpPr/>
          <p:nvPr/>
        </p:nvSpPr>
        <p:spPr>
          <a:xfrm>
            <a:off x="7657357" y="1507612"/>
            <a:ext cx="307500" cy="317100"/>
          </a:xfrm>
          <a:prstGeom prst="ellipse">
            <a:avLst/>
          </a:prstGeom>
          <a:solidFill>
            <a:srgbClr val="D3ED4A"/>
          </a:solidFill>
          <a:ln cap="flat" cmpd="sng" w="9525">
            <a:solidFill>
              <a:srgbClr val="D3ED4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7" name="Google Shape;177;p17"/>
          <p:cNvCxnSpPr/>
          <p:nvPr/>
        </p:nvCxnSpPr>
        <p:spPr>
          <a:xfrm>
            <a:off x="7807704" y="1770924"/>
            <a:ext cx="0" cy="1984800"/>
          </a:xfrm>
          <a:prstGeom prst="straightConnector1">
            <a:avLst/>
          </a:prstGeom>
          <a:noFill/>
          <a:ln cap="flat" cmpd="sng" w="38100">
            <a:solidFill>
              <a:srgbClr val="D3ED4A"/>
            </a:solidFill>
            <a:prstDash val="solid"/>
            <a:round/>
            <a:headEnd len="med" w="med" type="none"/>
            <a:tailEnd len="med" w="med" type="none"/>
          </a:ln>
        </p:spPr>
      </p:cxnSp>
      <p:sp>
        <p:nvSpPr>
          <p:cNvPr id="178" name="Google Shape;178;p17"/>
          <p:cNvSpPr txBox="1"/>
          <p:nvPr/>
        </p:nvSpPr>
        <p:spPr>
          <a:xfrm>
            <a:off x="8047900" y="1637951"/>
            <a:ext cx="1847100" cy="188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00">
                <a:latin typeface="Montserrat"/>
                <a:ea typeface="Montserrat"/>
                <a:cs typeface="Montserrat"/>
                <a:sym typeface="Montserrat"/>
              </a:rPr>
              <a:t>Después de décadas de vertido de desechos industriales, el río Cuyahoga en Ohio se incendia. La imagen de este incendio en la revista TIME trae una nueva conciencia pública sobre el impacto humano en la contaminación en nuestro medio ambiente</a:t>
            </a:r>
            <a:r>
              <a:rPr lang="en" sz="900">
                <a:latin typeface="Montserrat"/>
                <a:ea typeface="Montserrat"/>
                <a:cs typeface="Montserrat"/>
                <a:sym typeface="Montserrat"/>
              </a:rPr>
              <a:t>. </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pic>
        <p:nvPicPr>
          <p:cNvPr id="179" name="Google Shape;179;p17"/>
          <p:cNvPicPr preferRelativeResize="0"/>
          <p:nvPr/>
        </p:nvPicPr>
        <p:blipFill>
          <a:blip r:embed="rId3">
            <a:alphaModFix/>
          </a:blip>
          <a:stretch>
            <a:fillRect/>
          </a:stretch>
        </p:blipFill>
        <p:spPr>
          <a:xfrm>
            <a:off x="3477375" y="287563"/>
            <a:ext cx="3383521" cy="1840374"/>
          </a:xfrm>
          <a:prstGeom prst="rect">
            <a:avLst/>
          </a:prstGeom>
          <a:noFill/>
          <a:ln>
            <a:noFill/>
          </a:ln>
        </p:spPr>
      </p:pic>
      <p:sp>
        <p:nvSpPr>
          <p:cNvPr id="180" name="Google Shape;180;p17"/>
          <p:cNvSpPr txBox="1"/>
          <p:nvPr/>
        </p:nvSpPr>
        <p:spPr>
          <a:xfrm>
            <a:off x="3453188" y="256817"/>
            <a:ext cx="3407700" cy="1880400"/>
          </a:xfrm>
          <a:prstGeom prst="rect">
            <a:avLst/>
          </a:prstGeom>
          <a:noFill/>
          <a:ln cap="flat" cmpd="sng" w="38100">
            <a:solidFill>
              <a:srgbClr val="3B4C8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cxnSp>
        <p:nvCxnSpPr>
          <p:cNvPr id="181" name="Google Shape;181;p17"/>
          <p:cNvCxnSpPr/>
          <p:nvPr/>
        </p:nvCxnSpPr>
        <p:spPr>
          <a:xfrm>
            <a:off x="3236200" y="577049"/>
            <a:ext cx="0" cy="1206900"/>
          </a:xfrm>
          <a:prstGeom prst="straightConnector1">
            <a:avLst/>
          </a:prstGeom>
          <a:noFill/>
          <a:ln cap="flat" cmpd="sng" w="38100">
            <a:solidFill>
              <a:srgbClr val="3B4C80"/>
            </a:solidFill>
            <a:prstDash val="solid"/>
            <a:round/>
            <a:headEnd len="med" w="med" type="none"/>
            <a:tailEnd len="med" w="med" type="none"/>
          </a:ln>
        </p:spPr>
      </p:cxnSp>
      <p:pic>
        <p:nvPicPr>
          <p:cNvPr id="182" name="Google Shape;182;p17"/>
          <p:cNvPicPr preferRelativeResize="0"/>
          <p:nvPr/>
        </p:nvPicPr>
        <p:blipFill>
          <a:blip r:embed="rId4">
            <a:alphaModFix/>
          </a:blip>
          <a:stretch>
            <a:fillRect/>
          </a:stretch>
        </p:blipFill>
        <p:spPr>
          <a:xfrm>
            <a:off x="3810285" y="4175475"/>
            <a:ext cx="2654685" cy="1544000"/>
          </a:xfrm>
          <a:prstGeom prst="rect">
            <a:avLst/>
          </a:prstGeom>
          <a:noFill/>
          <a:ln cap="flat" cmpd="sng" w="38100">
            <a:solidFill>
              <a:srgbClr val="3B4C80"/>
            </a:solidFill>
            <a:prstDash val="solid"/>
            <a:round/>
            <a:headEnd len="sm" w="sm" type="none"/>
            <a:tailEnd len="sm" w="sm" type="none"/>
          </a:ln>
        </p:spPr>
      </p:pic>
      <p:cxnSp>
        <p:nvCxnSpPr>
          <p:cNvPr id="183" name="Google Shape;183;p17"/>
          <p:cNvCxnSpPr/>
          <p:nvPr/>
        </p:nvCxnSpPr>
        <p:spPr>
          <a:xfrm rot="10800000">
            <a:off x="4652850" y="3954586"/>
            <a:ext cx="1152600" cy="0"/>
          </a:xfrm>
          <a:prstGeom prst="straightConnector1">
            <a:avLst/>
          </a:prstGeom>
          <a:noFill/>
          <a:ln cap="flat" cmpd="sng" w="38100">
            <a:solidFill>
              <a:srgbClr val="3B4C80"/>
            </a:solidFill>
            <a:prstDash val="solid"/>
            <a:round/>
            <a:headEnd len="med" w="med" type="none"/>
            <a:tailEnd len="med" w="med" type="none"/>
          </a:ln>
        </p:spPr>
      </p:cxnSp>
      <p:sp>
        <p:nvSpPr>
          <p:cNvPr id="184" name="Google Shape;184;p17"/>
          <p:cNvSpPr/>
          <p:nvPr/>
        </p:nvSpPr>
        <p:spPr>
          <a:xfrm>
            <a:off x="-210779" y="3765140"/>
            <a:ext cx="10428900" cy="45000"/>
          </a:xfrm>
          <a:prstGeom prst="rect">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7"/>
          <p:cNvSpPr/>
          <p:nvPr/>
        </p:nvSpPr>
        <p:spPr>
          <a:xfrm rot="10800000">
            <a:off x="2042072" y="6575749"/>
            <a:ext cx="307500" cy="317100"/>
          </a:xfrm>
          <a:prstGeom prst="ellipse">
            <a:avLst/>
          </a:prstGeom>
          <a:solidFill>
            <a:srgbClr val="3B4C80"/>
          </a:solidFill>
          <a:ln cap="flat" cmpd="sng" w="9525">
            <a:solidFill>
              <a:srgbClr val="3B4C8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6" name="Google Shape;186;p17"/>
          <p:cNvCxnSpPr>
            <a:stCxn id="185" idx="0"/>
          </p:cNvCxnSpPr>
          <p:nvPr/>
        </p:nvCxnSpPr>
        <p:spPr>
          <a:xfrm flipH="1" rot="10800000">
            <a:off x="2195822" y="3798349"/>
            <a:ext cx="3300" cy="3094500"/>
          </a:xfrm>
          <a:prstGeom prst="straightConnector1">
            <a:avLst/>
          </a:prstGeom>
          <a:noFill/>
          <a:ln cap="flat" cmpd="sng" w="38100">
            <a:solidFill>
              <a:srgbClr val="3B4C80"/>
            </a:solidFill>
            <a:prstDash val="solid"/>
            <a:round/>
            <a:headEnd len="med" w="med" type="none"/>
            <a:tailEnd len="med" w="med" type="none"/>
          </a:ln>
        </p:spPr>
      </p:cxnSp>
      <p:sp>
        <p:nvSpPr>
          <p:cNvPr id="187" name="Google Shape;187;p17"/>
          <p:cNvSpPr txBox="1"/>
          <p:nvPr/>
        </p:nvSpPr>
        <p:spPr>
          <a:xfrm>
            <a:off x="2417515" y="5374550"/>
            <a:ext cx="1902300" cy="140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600">
                <a:latin typeface="Montserrat Black"/>
                <a:ea typeface="Montserrat Black"/>
                <a:cs typeface="Montserrat Black"/>
                <a:sym typeface="Montserrat Black"/>
              </a:rPr>
              <a:t>1962</a:t>
            </a:r>
            <a:endParaRPr sz="2600">
              <a:latin typeface="Montserrat Black"/>
              <a:ea typeface="Montserrat Black"/>
              <a:cs typeface="Montserrat Black"/>
              <a:sym typeface="Montserrat Black"/>
            </a:endParaRPr>
          </a:p>
          <a:p>
            <a:pPr indent="0" lvl="0" marL="0" rtl="0" algn="l">
              <a:lnSpc>
                <a:spcPct val="100000"/>
              </a:lnSpc>
              <a:spcBef>
                <a:spcPts val="0"/>
              </a:spcBef>
              <a:spcAft>
                <a:spcPts val="0"/>
              </a:spcAft>
              <a:buNone/>
            </a:pPr>
            <a:r>
              <a:rPr lang="en" sz="900">
                <a:latin typeface="Montserrat"/>
                <a:ea typeface="Montserrat"/>
                <a:cs typeface="Montserrat"/>
                <a:sym typeface="Montserrat"/>
              </a:rPr>
              <a:t>Rachel Carson publica "Primavera silenciosa", un libro pionero que presenta los peligros ambientales del uso indiscriminado de pesticidas a nivel nacional.</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latin typeface="Montserrat"/>
              <a:ea typeface="Montserrat"/>
              <a:cs typeface="Montserrat"/>
              <a:sym typeface="Montserrat"/>
            </a:endParaRPr>
          </a:p>
          <a:p>
            <a:pPr indent="0" lvl="0" marL="0" rtl="0" algn="l">
              <a:spcBef>
                <a:spcPts val="0"/>
              </a:spcBef>
              <a:spcAft>
                <a:spcPts val="0"/>
              </a:spcAft>
              <a:buNone/>
            </a:pPr>
            <a:r>
              <a:t/>
            </a:r>
            <a:endParaRPr sz="900">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18"/>
          <p:cNvSpPr txBox="1"/>
          <p:nvPr/>
        </p:nvSpPr>
        <p:spPr>
          <a:xfrm>
            <a:off x="512700" y="409950"/>
            <a:ext cx="2770200" cy="128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latin typeface="Montserrat Black"/>
                <a:ea typeface="Montserrat Black"/>
                <a:cs typeface="Montserrat Black"/>
                <a:sym typeface="Montserrat Black"/>
              </a:rPr>
              <a:t>22 de Abril,</a:t>
            </a:r>
            <a:r>
              <a:rPr lang="en" sz="2300">
                <a:latin typeface="Montserrat Black"/>
                <a:ea typeface="Montserrat Black"/>
                <a:cs typeface="Montserrat Black"/>
                <a:sym typeface="Montserrat Black"/>
              </a:rPr>
              <a:t> 1970 </a:t>
            </a:r>
            <a:endParaRPr sz="2300">
              <a:latin typeface="Montserrat Black"/>
              <a:ea typeface="Montserrat Black"/>
              <a:cs typeface="Montserrat Black"/>
              <a:sym typeface="Montserrat Black"/>
            </a:endParaRPr>
          </a:p>
          <a:p>
            <a:pPr indent="0" lvl="0" marL="0" rtl="0" algn="l">
              <a:spcBef>
                <a:spcPts val="0"/>
              </a:spcBef>
              <a:spcAft>
                <a:spcPts val="0"/>
              </a:spcAft>
              <a:buNone/>
            </a:pPr>
            <a:r>
              <a:rPr b="1" lang="en" sz="900">
                <a:latin typeface="Montserrat"/>
                <a:ea typeface="Montserrat"/>
                <a:cs typeface="Montserrat"/>
                <a:sym typeface="Montserrat"/>
              </a:rPr>
              <a:t>Primer Dia de la Tierra</a:t>
            </a:r>
            <a:r>
              <a:rPr b="1" lang="en" sz="900">
                <a:latin typeface="Montserrat"/>
                <a:ea typeface="Montserrat"/>
                <a:cs typeface="Montserrat"/>
                <a:sym typeface="Montserrat"/>
              </a:rPr>
              <a:t>:</a:t>
            </a:r>
            <a:endParaRPr b="1" sz="900">
              <a:latin typeface="Montserrat"/>
              <a:ea typeface="Montserrat"/>
              <a:cs typeface="Montserrat"/>
              <a:sym typeface="Montserrat"/>
            </a:endParaRPr>
          </a:p>
          <a:p>
            <a:pPr indent="0" lvl="0" marL="0" rtl="0" algn="l">
              <a:spcBef>
                <a:spcPts val="0"/>
              </a:spcBef>
              <a:spcAft>
                <a:spcPts val="0"/>
              </a:spcAft>
              <a:buNone/>
            </a:pPr>
            <a:r>
              <a:rPr lang="en" sz="900">
                <a:latin typeface="Montserrat"/>
                <a:ea typeface="Montserrat"/>
                <a:cs typeface="Montserrat"/>
                <a:sym typeface="Montserrat"/>
              </a:rPr>
              <a:t>MIllones de personas se </a:t>
            </a:r>
            <a:r>
              <a:rPr lang="en" sz="900">
                <a:latin typeface="Montserrat"/>
                <a:ea typeface="Montserrat"/>
                <a:cs typeface="Montserrat"/>
                <a:sym typeface="Montserrat"/>
              </a:rPr>
              <a:t>reúnen</a:t>
            </a:r>
            <a:r>
              <a:rPr lang="en" sz="900">
                <a:latin typeface="Montserrat"/>
                <a:ea typeface="Montserrat"/>
                <a:cs typeface="Montserrat"/>
                <a:sym typeface="Montserrat"/>
              </a:rPr>
              <a:t> a </a:t>
            </a:r>
            <a:r>
              <a:rPr lang="en" sz="900">
                <a:latin typeface="Montserrat"/>
                <a:ea typeface="Montserrat"/>
                <a:cs typeface="Montserrat"/>
                <a:sym typeface="Montserrat"/>
              </a:rPr>
              <a:t>través</a:t>
            </a:r>
            <a:r>
              <a:rPr lang="en" sz="900">
                <a:latin typeface="Montserrat"/>
                <a:ea typeface="Montserrat"/>
                <a:cs typeface="Montserrat"/>
                <a:sym typeface="Montserrat"/>
              </a:rPr>
              <a:t> de los Estados Unidos para celebrar el primer Dia de la Tierra, organizado por</a:t>
            </a:r>
            <a:r>
              <a:rPr lang="en" sz="900">
                <a:latin typeface="Montserrat"/>
                <a:ea typeface="Montserrat"/>
                <a:cs typeface="Montserrat"/>
                <a:sym typeface="Montserrat"/>
              </a:rPr>
              <a:t> Gaylord Nelson, </a:t>
            </a:r>
            <a:r>
              <a:rPr lang="en" sz="900">
                <a:latin typeface="Montserrat"/>
                <a:ea typeface="Montserrat"/>
                <a:cs typeface="Montserrat"/>
                <a:sym typeface="Montserrat"/>
              </a:rPr>
              <a:t>, ex senador de Wisconsin, y Denis Hayes, estudiante graduado en Harvard.</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cxnSp>
        <p:nvCxnSpPr>
          <p:cNvPr id="193" name="Google Shape;193;p18"/>
          <p:cNvCxnSpPr/>
          <p:nvPr/>
        </p:nvCxnSpPr>
        <p:spPr>
          <a:xfrm>
            <a:off x="367400" y="839973"/>
            <a:ext cx="0" cy="2953500"/>
          </a:xfrm>
          <a:prstGeom prst="straightConnector1">
            <a:avLst/>
          </a:prstGeom>
          <a:noFill/>
          <a:ln cap="flat" cmpd="sng" w="38100">
            <a:solidFill>
              <a:srgbClr val="07074E"/>
            </a:solidFill>
            <a:prstDash val="solid"/>
            <a:round/>
            <a:headEnd len="med" w="med" type="none"/>
            <a:tailEnd len="med" w="med" type="none"/>
          </a:ln>
        </p:spPr>
      </p:cxnSp>
      <p:sp>
        <p:nvSpPr>
          <p:cNvPr id="194" name="Google Shape;194;p18"/>
          <p:cNvSpPr/>
          <p:nvPr/>
        </p:nvSpPr>
        <p:spPr>
          <a:xfrm>
            <a:off x="213650" y="522950"/>
            <a:ext cx="307500" cy="317100"/>
          </a:xfrm>
          <a:prstGeom prst="ellipse">
            <a:avLst/>
          </a:prstGeom>
          <a:solidFill>
            <a:srgbClr val="07074E"/>
          </a:solid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8"/>
          <p:cNvSpPr txBox="1"/>
          <p:nvPr/>
        </p:nvSpPr>
        <p:spPr>
          <a:xfrm>
            <a:off x="3453000" y="2396650"/>
            <a:ext cx="1959000" cy="15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Montserrat"/>
                <a:ea typeface="Montserrat"/>
                <a:cs typeface="Montserrat"/>
                <a:sym typeface="Montserrat"/>
              </a:rPr>
              <a:t>Se firma el Convenio de Ramsar de  las Naciones Unidas en Irán. Este acuerdo internacional para proteger humedales tiene 160 países miembros hoy y ayuda a proteger casi 2,000 humedales en todo el mundo.</a:t>
            </a:r>
            <a:endParaRPr sz="9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cxnSp>
        <p:nvCxnSpPr>
          <p:cNvPr id="196" name="Google Shape;196;p18"/>
          <p:cNvCxnSpPr>
            <a:stCxn id="197" idx="4"/>
          </p:cNvCxnSpPr>
          <p:nvPr/>
        </p:nvCxnSpPr>
        <p:spPr>
          <a:xfrm flipH="1">
            <a:off x="3295679" y="2522487"/>
            <a:ext cx="3300" cy="1239900"/>
          </a:xfrm>
          <a:prstGeom prst="straightConnector1">
            <a:avLst/>
          </a:prstGeom>
          <a:noFill/>
          <a:ln cap="flat" cmpd="sng" w="38100">
            <a:solidFill>
              <a:srgbClr val="CAD82A"/>
            </a:solidFill>
            <a:prstDash val="solid"/>
            <a:round/>
            <a:headEnd len="med" w="med" type="none"/>
            <a:tailEnd len="med" w="med" type="none"/>
          </a:ln>
        </p:spPr>
      </p:cxnSp>
      <p:sp>
        <p:nvSpPr>
          <p:cNvPr id="197" name="Google Shape;197;p18"/>
          <p:cNvSpPr/>
          <p:nvPr/>
        </p:nvSpPr>
        <p:spPr>
          <a:xfrm>
            <a:off x="3145229" y="2205387"/>
            <a:ext cx="307500" cy="317100"/>
          </a:xfrm>
          <a:prstGeom prst="ellipse">
            <a:avLst/>
          </a:prstGeom>
          <a:solidFill>
            <a:srgbClr val="CAD82A"/>
          </a:solidFill>
          <a:ln cap="flat" cmpd="sng" w="9525">
            <a:solidFill>
              <a:srgbClr val="CAD8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8"/>
          <p:cNvSpPr txBox="1"/>
          <p:nvPr/>
        </p:nvSpPr>
        <p:spPr>
          <a:xfrm>
            <a:off x="936050" y="1880723"/>
            <a:ext cx="2142900" cy="15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1"/>
                </a:solidFill>
                <a:latin typeface="Montserrat"/>
                <a:ea typeface="Montserrat"/>
                <a:cs typeface="Montserrat"/>
                <a:sym typeface="Montserrat"/>
              </a:rPr>
              <a:t>Se establece la Agencia de Protección Ambiental (EPA) en EE. UU.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900">
                <a:solidFill>
                  <a:schemeClr val="dk1"/>
                </a:solidFill>
                <a:latin typeface="Montserrat"/>
                <a:ea typeface="Montserrat"/>
                <a:cs typeface="Montserrat"/>
                <a:sym typeface="Montserrat"/>
              </a:rPr>
              <a:t>Richard Nixon, propone el establecimiento de la EPA el 9 de julio de 1970, la cual comienza a operar el 2 de Diciembre de</a:t>
            </a:r>
            <a:r>
              <a:rPr lang="en" sz="900">
                <a:solidFill>
                  <a:schemeClr val="dk1"/>
                </a:solidFill>
                <a:latin typeface="Montserrat"/>
                <a:ea typeface="Montserrat"/>
                <a:cs typeface="Montserrat"/>
                <a:sym typeface="Montserrat"/>
              </a:rPr>
              <a:t> 1970.</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p>
        </p:txBody>
      </p:sp>
      <p:cxnSp>
        <p:nvCxnSpPr>
          <p:cNvPr id="199" name="Google Shape;199;p18"/>
          <p:cNvCxnSpPr/>
          <p:nvPr/>
        </p:nvCxnSpPr>
        <p:spPr>
          <a:xfrm flipH="1">
            <a:off x="771525" y="2161309"/>
            <a:ext cx="11400" cy="1610700"/>
          </a:xfrm>
          <a:prstGeom prst="straightConnector1">
            <a:avLst/>
          </a:prstGeom>
          <a:noFill/>
          <a:ln cap="flat" cmpd="sng" w="38100">
            <a:solidFill>
              <a:srgbClr val="07074E"/>
            </a:solidFill>
            <a:prstDash val="solid"/>
            <a:round/>
            <a:headEnd len="med" w="med" type="none"/>
            <a:tailEnd len="med" w="med" type="none"/>
          </a:ln>
        </p:spPr>
      </p:cxnSp>
      <p:sp>
        <p:nvSpPr>
          <p:cNvPr id="200" name="Google Shape;200;p18"/>
          <p:cNvSpPr/>
          <p:nvPr/>
        </p:nvSpPr>
        <p:spPr>
          <a:xfrm rot="10800000">
            <a:off x="638700" y="1844209"/>
            <a:ext cx="307500" cy="317100"/>
          </a:xfrm>
          <a:prstGeom prst="ellipse">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8"/>
          <p:cNvSpPr txBox="1"/>
          <p:nvPr/>
        </p:nvSpPr>
        <p:spPr>
          <a:xfrm>
            <a:off x="1670825" y="4027300"/>
            <a:ext cx="3348300" cy="10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600">
                <a:solidFill>
                  <a:schemeClr val="dk1"/>
                </a:solidFill>
                <a:latin typeface="Montserrat Black"/>
                <a:ea typeface="Montserrat Black"/>
                <a:cs typeface="Montserrat Black"/>
                <a:sym typeface="Montserrat Black"/>
              </a:rPr>
              <a:t>1971</a:t>
            </a:r>
            <a:r>
              <a:rPr lang="en" sz="1800">
                <a:solidFill>
                  <a:schemeClr val="dk1"/>
                </a:solidFill>
                <a:latin typeface="Montserrat Black"/>
                <a:ea typeface="Montserrat Black"/>
                <a:cs typeface="Montserrat Black"/>
                <a:sym typeface="Montserrat Black"/>
              </a:rPr>
              <a:t> </a:t>
            </a:r>
            <a:endParaRPr sz="1800">
              <a:solidFill>
                <a:schemeClr val="dk1"/>
              </a:solidFill>
              <a:latin typeface="Montserrat Black"/>
              <a:ea typeface="Montserrat Black"/>
              <a:cs typeface="Montserrat Black"/>
              <a:sym typeface="Montserrat Black"/>
            </a:endParaRPr>
          </a:p>
          <a:p>
            <a:pPr indent="0" lvl="0" marL="0" rtl="0" algn="l">
              <a:spcBef>
                <a:spcPts val="0"/>
              </a:spcBef>
              <a:spcAft>
                <a:spcPts val="0"/>
              </a:spcAft>
              <a:buNone/>
            </a:pPr>
            <a:r>
              <a:rPr lang="en" sz="900">
                <a:solidFill>
                  <a:schemeClr val="dk1"/>
                </a:solidFill>
                <a:latin typeface="Montserrat"/>
                <a:ea typeface="Montserrat"/>
                <a:cs typeface="Montserrat"/>
                <a:sym typeface="Montserrat"/>
              </a:rPr>
              <a:t>La organización ambiental internacional Greenpeace se funda en Vancouver, Canadá. Esta organización desarrollará oficinas nacionales y regionales en 41 países de todo el mundo.</a:t>
            </a:r>
            <a:endParaRPr sz="900">
              <a:solidFill>
                <a:schemeClr val="dk1"/>
              </a:solidFill>
              <a:latin typeface="Montserrat"/>
              <a:ea typeface="Montserrat"/>
              <a:cs typeface="Montserrat"/>
              <a:sym typeface="Montserrat"/>
            </a:endParaRPr>
          </a:p>
        </p:txBody>
      </p:sp>
      <p:cxnSp>
        <p:nvCxnSpPr>
          <p:cNvPr id="202" name="Google Shape;202;p18"/>
          <p:cNvCxnSpPr>
            <a:stCxn id="203" idx="4"/>
          </p:cNvCxnSpPr>
          <p:nvPr/>
        </p:nvCxnSpPr>
        <p:spPr>
          <a:xfrm rot="10800000">
            <a:off x="1520769" y="3782682"/>
            <a:ext cx="0" cy="1086300"/>
          </a:xfrm>
          <a:prstGeom prst="straightConnector1">
            <a:avLst/>
          </a:prstGeom>
          <a:noFill/>
          <a:ln cap="flat" cmpd="sng" w="38100">
            <a:solidFill>
              <a:srgbClr val="CAD82A"/>
            </a:solidFill>
            <a:prstDash val="solid"/>
            <a:round/>
            <a:headEnd len="med" w="med" type="none"/>
            <a:tailEnd len="med" w="med" type="none"/>
          </a:ln>
        </p:spPr>
      </p:cxnSp>
      <p:sp>
        <p:nvSpPr>
          <p:cNvPr id="203" name="Google Shape;203;p18"/>
          <p:cNvSpPr/>
          <p:nvPr/>
        </p:nvSpPr>
        <p:spPr>
          <a:xfrm rot="10800000">
            <a:off x="1367019" y="4868982"/>
            <a:ext cx="307500" cy="317100"/>
          </a:xfrm>
          <a:prstGeom prst="ellipse">
            <a:avLst/>
          </a:prstGeom>
          <a:solidFill>
            <a:srgbClr val="CAD82A"/>
          </a:solidFill>
          <a:ln cap="flat" cmpd="sng" w="9525">
            <a:solidFill>
              <a:srgbClr val="CAD8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8"/>
          <p:cNvSpPr txBox="1"/>
          <p:nvPr/>
        </p:nvSpPr>
        <p:spPr>
          <a:xfrm>
            <a:off x="5631100" y="284852"/>
            <a:ext cx="1788900" cy="151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ontserrat Black"/>
                <a:ea typeface="Montserrat Black"/>
                <a:cs typeface="Montserrat Black"/>
                <a:sym typeface="Montserrat Black"/>
              </a:rPr>
              <a:t>1972</a:t>
            </a:r>
            <a:r>
              <a:rPr lang="en" sz="1800">
                <a:latin typeface="Montserrat Black"/>
                <a:ea typeface="Montserrat Black"/>
                <a:cs typeface="Montserrat Black"/>
                <a:sym typeface="Montserrat Black"/>
              </a:rPr>
              <a:t> </a:t>
            </a:r>
            <a:endParaRPr sz="1800">
              <a:latin typeface="Montserrat Black"/>
              <a:ea typeface="Montserrat Black"/>
              <a:cs typeface="Montserrat Black"/>
              <a:sym typeface="Montserrat Black"/>
            </a:endParaRPr>
          </a:p>
          <a:p>
            <a:pPr indent="0" lvl="0" marL="0" rtl="0" algn="l">
              <a:spcBef>
                <a:spcPts val="0"/>
              </a:spcBef>
              <a:spcAft>
                <a:spcPts val="0"/>
              </a:spcAft>
              <a:buNone/>
            </a:pPr>
            <a:r>
              <a:rPr lang="en" sz="900">
                <a:latin typeface="Montserrat"/>
                <a:ea typeface="Montserrat"/>
                <a:cs typeface="Montserrat"/>
                <a:sym typeface="Montserrat"/>
              </a:rPr>
              <a:t>La Conferencia de la ONU sobre el Medio Humano en Estocolmo, Suecia a principios de Junio, </a:t>
            </a:r>
            <a:endParaRPr sz="900">
              <a:latin typeface="Montserrat"/>
              <a:ea typeface="Montserrat"/>
              <a:cs typeface="Montserrat"/>
              <a:sym typeface="Montserrat"/>
            </a:endParaRPr>
          </a:p>
          <a:p>
            <a:pPr indent="0" lvl="0" marL="0" rtl="0" algn="l">
              <a:spcBef>
                <a:spcPts val="0"/>
              </a:spcBef>
              <a:spcAft>
                <a:spcPts val="0"/>
              </a:spcAft>
              <a:buNone/>
            </a:pPr>
            <a:r>
              <a:rPr lang="en" sz="900">
                <a:latin typeface="Montserrat"/>
                <a:ea typeface="Montserrat"/>
                <a:cs typeface="Montserrat"/>
                <a:sym typeface="Montserrat"/>
              </a:rPr>
              <a:t>es la primera de una serie</a:t>
            </a:r>
            <a:endParaRPr sz="900">
              <a:latin typeface="Montserrat"/>
              <a:ea typeface="Montserrat"/>
              <a:cs typeface="Montserrat"/>
              <a:sym typeface="Montserrat"/>
            </a:endParaRPr>
          </a:p>
          <a:p>
            <a:pPr indent="0" lvl="0" marL="0" rtl="0" algn="l">
              <a:spcBef>
                <a:spcPts val="0"/>
              </a:spcBef>
              <a:spcAft>
                <a:spcPts val="0"/>
              </a:spcAft>
              <a:buNone/>
            </a:pPr>
            <a:r>
              <a:rPr lang="en" sz="900">
                <a:latin typeface="Montserrat"/>
                <a:ea typeface="Montserrat"/>
                <a:cs typeface="Montserrat"/>
                <a:sym typeface="Montserrat"/>
              </a:rPr>
              <a:t>de conferencias ambientales en todo el mundo.</a:t>
            </a:r>
            <a:endParaRPr sz="900">
              <a:latin typeface="Montserrat"/>
              <a:ea typeface="Montserrat"/>
              <a:cs typeface="Montserrat"/>
              <a:sym typeface="Montserrat"/>
            </a:endParaRPr>
          </a:p>
        </p:txBody>
      </p:sp>
      <p:cxnSp>
        <p:nvCxnSpPr>
          <p:cNvPr id="205" name="Google Shape;205;p18"/>
          <p:cNvCxnSpPr>
            <a:stCxn id="206" idx="4"/>
          </p:cNvCxnSpPr>
          <p:nvPr/>
        </p:nvCxnSpPr>
        <p:spPr>
          <a:xfrm>
            <a:off x="5424202" y="780140"/>
            <a:ext cx="0" cy="2981700"/>
          </a:xfrm>
          <a:prstGeom prst="straightConnector1">
            <a:avLst/>
          </a:prstGeom>
          <a:noFill/>
          <a:ln cap="flat" cmpd="sng" w="38100">
            <a:solidFill>
              <a:srgbClr val="334270"/>
            </a:solidFill>
            <a:prstDash val="solid"/>
            <a:round/>
            <a:headEnd len="med" w="med" type="none"/>
            <a:tailEnd len="med" w="med" type="none"/>
          </a:ln>
        </p:spPr>
      </p:cxnSp>
      <p:sp>
        <p:nvSpPr>
          <p:cNvPr id="206" name="Google Shape;206;p18"/>
          <p:cNvSpPr/>
          <p:nvPr/>
        </p:nvSpPr>
        <p:spPr>
          <a:xfrm>
            <a:off x="5270452" y="463040"/>
            <a:ext cx="307500" cy="317100"/>
          </a:xfrm>
          <a:prstGeom prst="ellipse">
            <a:avLst/>
          </a:prstGeom>
          <a:solidFill>
            <a:srgbClr val="334270"/>
          </a:solidFill>
          <a:ln cap="flat" cmpd="sng" w="9525">
            <a:solidFill>
              <a:srgbClr val="33427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7" name="Google Shape;207;p18"/>
          <p:cNvCxnSpPr>
            <a:stCxn id="208" idx="4"/>
          </p:cNvCxnSpPr>
          <p:nvPr/>
        </p:nvCxnSpPr>
        <p:spPr>
          <a:xfrm flipH="1">
            <a:off x="5712989" y="2315400"/>
            <a:ext cx="6900" cy="1443300"/>
          </a:xfrm>
          <a:prstGeom prst="straightConnector1">
            <a:avLst/>
          </a:prstGeom>
          <a:noFill/>
          <a:ln cap="flat" cmpd="sng" w="38100">
            <a:solidFill>
              <a:srgbClr val="334270"/>
            </a:solidFill>
            <a:prstDash val="solid"/>
            <a:round/>
            <a:headEnd len="med" w="med" type="none"/>
            <a:tailEnd len="med" w="med" type="none"/>
          </a:ln>
        </p:spPr>
      </p:cxnSp>
      <p:sp>
        <p:nvSpPr>
          <p:cNvPr id="208" name="Google Shape;208;p18"/>
          <p:cNvSpPr/>
          <p:nvPr/>
        </p:nvSpPr>
        <p:spPr>
          <a:xfrm>
            <a:off x="5566139" y="1998300"/>
            <a:ext cx="307500" cy="317100"/>
          </a:xfrm>
          <a:prstGeom prst="ellipse">
            <a:avLst/>
          </a:prstGeom>
          <a:solidFill>
            <a:srgbClr val="334270"/>
          </a:solidFill>
          <a:ln cap="flat" cmpd="sng" w="9525">
            <a:solidFill>
              <a:srgbClr val="33427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8"/>
          <p:cNvSpPr txBox="1"/>
          <p:nvPr/>
        </p:nvSpPr>
        <p:spPr>
          <a:xfrm>
            <a:off x="5874887" y="1998300"/>
            <a:ext cx="1707600" cy="15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1"/>
                </a:solidFill>
                <a:latin typeface="Montserrat"/>
                <a:ea typeface="Montserrat"/>
                <a:cs typeface="Montserrat"/>
                <a:sym typeface="Montserrat"/>
              </a:rPr>
              <a:t>El acta de Agua Limpia se promulga en 1972 en EE.UU. para restaurar y proteger aguas sanas y limpias. El acta es una respuesta a la creciente conciencia y </a:t>
            </a:r>
            <a:r>
              <a:rPr lang="en" sz="900">
                <a:solidFill>
                  <a:schemeClr val="dk1"/>
                </a:solidFill>
                <a:latin typeface="Montserrat"/>
                <a:ea typeface="Montserrat"/>
                <a:cs typeface="Montserrat"/>
                <a:sym typeface="Montserrat"/>
              </a:rPr>
              <a:t>preocupación</a:t>
            </a:r>
            <a:r>
              <a:rPr lang="en" sz="900">
                <a:solidFill>
                  <a:schemeClr val="dk1"/>
                </a:solidFill>
                <a:latin typeface="Montserrat"/>
                <a:ea typeface="Montserrat"/>
                <a:cs typeface="Montserrat"/>
                <a:sym typeface="Montserrat"/>
              </a:rPr>
              <a:t> </a:t>
            </a:r>
            <a:r>
              <a:rPr lang="en" sz="900">
                <a:solidFill>
                  <a:schemeClr val="dk1"/>
                </a:solidFill>
                <a:latin typeface="Montserrat"/>
                <a:ea typeface="Montserrat"/>
                <a:cs typeface="Montserrat"/>
                <a:sym typeface="Montserrat"/>
              </a:rPr>
              <a:t>pública</a:t>
            </a:r>
            <a:r>
              <a:rPr lang="en" sz="900">
                <a:solidFill>
                  <a:schemeClr val="dk1"/>
                </a:solidFill>
                <a:latin typeface="Montserrat"/>
                <a:ea typeface="Montserrat"/>
                <a:cs typeface="Montserrat"/>
                <a:sym typeface="Montserrat"/>
              </a:rPr>
              <a:t> por el estado del medio ambiente y el estado de las aguas en EE.UU. </a:t>
            </a:r>
            <a:r>
              <a:rPr lang="en" sz="900">
                <a:solidFill>
                  <a:schemeClr val="dk1"/>
                </a:solidFill>
                <a:latin typeface="Montserrat"/>
                <a:ea typeface="Montserrat"/>
                <a:cs typeface="Montserrat"/>
                <a:sym typeface="Montserrat"/>
              </a:rPr>
              <a:t>específicamente</a:t>
            </a:r>
            <a:r>
              <a:rPr lang="en" sz="900">
                <a:solidFill>
                  <a:schemeClr val="dk1"/>
                </a:solidFill>
                <a:latin typeface="Montserrat"/>
                <a:ea typeface="Montserrat"/>
                <a:cs typeface="Montserrat"/>
                <a:sym typeface="Montserrat"/>
              </a:rPr>
              <a:t>.</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p>
        </p:txBody>
      </p:sp>
      <p:cxnSp>
        <p:nvCxnSpPr>
          <p:cNvPr id="210" name="Google Shape;210;p18"/>
          <p:cNvCxnSpPr>
            <a:stCxn id="211" idx="0"/>
          </p:cNvCxnSpPr>
          <p:nvPr/>
        </p:nvCxnSpPr>
        <p:spPr>
          <a:xfrm flipH="1" rot="10800000">
            <a:off x="5556506" y="3765577"/>
            <a:ext cx="6900" cy="922200"/>
          </a:xfrm>
          <a:prstGeom prst="straightConnector1">
            <a:avLst/>
          </a:prstGeom>
          <a:noFill/>
          <a:ln cap="flat" cmpd="sng" w="38100">
            <a:solidFill>
              <a:srgbClr val="334270"/>
            </a:solidFill>
            <a:prstDash val="solid"/>
            <a:round/>
            <a:headEnd len="med" w="med" type="none"/>
            <a:tailEnd len="med" w="med" type="none"/>
          </a:ln>
        </p:spPr>
      </p:cxnSp>
      <p:sp>
        <p:nvSpPr>
          <p:cNvPr id="211" name="Google Shape;211;p18"/>
          <p:cNvSpPr/>
          <p:nvPr/>
        </p:nvSpPr>
        <p:spPr>
          <a:xfrm rot="10800000">
            <a:off x="5402756" y="4370677"/>
            <a:ext cx="307500" cy="317100"/>
          </a:xfrm>
          <a:prstGeom prst="ellipse">
            <a:avLst/>
          </a:prstGeom>
          <a:solidFill>
            <a:srgbClr val="334270"/>
          </a:solidFill>
          <a:ln cap="flat" cmpd="sng" w="9525">
            <a:solidFill>
              <a:srgbClr val="33427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8"/>
          <p:cNvSpPr txBox="1"/>
          <p:nvPr/>
        </p:nvSpPr>
        <p:spPr>
          <a:xfrm>
            <a:off x="5784325" y="3845350"/>
            <a:ext cx="1346700" cy="98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1"/>
                </a:solidFill>
                <a:latin typeface="Montserrat"/>
                <a:ea typeface="Montserrat"/>
                <a:cs typeface="Montserrat"/>
                <a:sym typeface="Montserrat"/>
              </a:rPr>
              <a:t>El Programa de las Naciones Unidas para el Medio Ambiente se funda como resultado de esta conferencia.</a:t>
            </a:r>
            <a:endParaRPr/>
          </a:p>
        </p:txBody>
      </p:sp>
      <p:sp>
        <p:nvSpPr>
          <p:cNvPr id="213" name="Google Shape;213;p18"/>
          <p:cNvSpPr txBox="1"/>
          <p:nvPr/>
        </p:nvSpPr>
        <p:spPr>
          <a:xfrm>
            <a:off x="7838875" y="106100"/>
            <a:ext cx="2142900" cy="151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ontserrat Black"/>
                <a:ea typeface="Montserrat Black"/>
                <a:cs typeface="Montserrat Black"/>
                <a:sym typeface="Montserrat Black"/>
              </a:rPr>
              <a:t>1973</a:t>
            </a:r>
            <a:r>
              <a:rPr lang="en" sz="1800">
                <a:latin typeface="Montserrat Black"/>
                <a:ea typeface="Montserrat Black"/>
                <a:cs typeface="Montserrat Black"/>
                <a:sym typeface="Montserrat Black"/>
              </a:rPr>
              <a:t> </a:t>
            </a:r>
            <a:endParaRPr sz="1800">
              <a:latin typeface="Montserrat Black"/>
              <a:ea typeface="Montserrat Black"/>
              <a:cs typeface="Montserrat Black"/>
              <a:sym typeface="Montserrat Black"/>
            </a:endParaRPr>
          </a:p>
          <a:p>
            <a:pPr indent="0" lvl="0" marL="0" rtl="0" algn="l">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La reunión de la Unión Mundial para la Naturaleza (IUCN) redacta la Convención sobre el Comercio Internacional de Especies Amenazadas de Fauna y Flora Silvestres (CITIES)</a:t>
            </a:r>
            <a:endParaRPr>
              <a:solidFill>
                <a:schemeClr val="dk1"/>
              </a:solidFill>
            </a:endParaRPr>
          </a:p>
          <a:p>
            <a:pPr indent="0" lvl="0" marL="0" rtl="0" algn="l">
              <a:spcBef>
                <a:spcPts val="0"/>
              </a:spcBef>
              <a:spcAft>
                <a:spcPts val="0"/>
              </a:spcAft>
              <a:buNone/>
            </a:pPr>
            <a:r>
              <a:t/>
            </a:r>
            <a:endParaRPr sz="900">
              <a:latin typeface="Montserrat"/>
              <a:ea typeface="Montserrat"/>
              <a:cs typeface="Montserrat"/>
              <a:sym typeface="Montserrat"/>
            </a:endParaRPr>
          </a:p>
        </p:txBody>
      </p:sp>
      <p:sp>
        <p:nvSpPr>
          <p:cNvPr id="214" name="Google Shape;214;p18"/>
          <p:cNvSpPr/>
          <p:nvPr/>
        </p:nvSpPr>
        <p:spPr>
          <a:xfrm>
            <a:off x="7429700" y="290881"/>
            <a:ext cx="307500" cy="317100"/>
          </a:xfrm>
          <a:prstGeom prst="ellipse">
            <a:avLst/>
          </a:prstGeom>
          <a:solidFill>
            <a:srgbClr val="D3ED4A"/>
          </a:solidFill>
          <a:ln cap="flat" cmpd="sng" w="9525">
            <a:solidFill>
              <a:srgbClr val="D3ED4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8"/>
          <p:cNvSpPr txBox="1"/>
          <p:nvPr/>
        </p:nvSpPr>
        <p:spPr>
          <a:xfrm>
            <a:off x="8057725" y="1569250"/>
            <a:ext cx="2015700" cy="15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1"/>
                </a:solidFill>
                <a:latin typeface="Montserrat"/>
                <a:ea typeface="Montserrat"/>
                <a:cs typeface="Montserrat"/>
                <a:sym typeface="Montserrat"/>
              </a:rPr>
              <a:t>La Ley de Preservación de Especies en Peligro de Extinción se aprueba en el Congreso de EE.UU con 390 votos a favor y 12 en contra. La ley amplía y fortalece las protecciones para especies de plantas y animales listadas como amenazadas o en peligro de extinción. La legislación se convierte en una de las herramientas más efectivas para proteger especies en riesgo y sus hábitats en todo EE.UU..</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p:txBody>
      </p:sp>
      <p:sp>
        <p:nvSpPr>
          <p:cNvPr id="216" name="Google Shape;216;p18"/>
          <p:cNvSpPr txBox="1"/>
          <p:nvPr/>
        </p:nvSpPr>
        <p:spPr>
          <a:xfrm>
            <a:off x="7839324" y="4017131"/>
            <a:ext cx="2142900" cy="15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la Organización de Países Exportadores de Petróleo (OPEC) anuncia el embargo petrolero contra los Estados Unidos.</a:t>
            </a:r>
            <a:endParaRPr>
              <a:solidFill>
                <a:schemeClr val="dk1"/>
              </a:solidFill>
            </a:endParaRPr>
          </a:p>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p:txBody>
      </p:sp>
      <p:cxnSp>
        <p:nvCxnSpPr>
          <p:cNvPr id="217" name="Google Shape;217;p18"/>
          <p:cNvCxnSpPr>
            <a:stCxn id="218" idx="0"/>
          </p:cNvCxnSpPr>
          <p:nvPr/>
        </p:nvCxnSpPr>
        <p:spPr>
          <a:xfrm rot="10800000">
            <a:off x="7697979" y="3808477"/>
            <a:ext cx="0" cy="1641300"/>
          </a:xfrm>
          <a:prstGeom prst="straightConnector1">
            <a:avLst/>
          </a:prstGeom>
          <a:noFill/>
          <a:ln cap="flat" cmpd="sng" w="38100">
            <a:solidFill>
              <a:srgbClr val="D3ED4A"/>
            </a:solidFill>
            <a:prstDash val="solid"/>
            <a:round/>
            <a:headEnd len="med" w="med" type="none"/>
            <a:tailEnd len="med" w="med" type="none"/>
          </a:ln>
        </p:spPr>
      </p:cxnSp>
      <p:sp>
        <p:nvSpPr>
          <p:cNvPr id="218" name="Google Shape;218;p18"/>
          <p:cNvSpPr/>
          <p:nvPr/>
        </p:nvSpPr>
        <p:spPr>
          <a:xfrm rot="10800000">
            <a:off x="7544229" y="5132677"/>
            <a:ext cx="307500" cy="317100"/>
          </a:xfrm>
          <a:prstGeom prst="ellipse">
            <a:avLst/>
          </a:prstGeom>
          <a:solidFill>
            <a:srgbClr val="D3ED4A"/>
          </a:solidFill>
          <a:ln cap="flat" cmpd="sng" w="9525">
            <a:solidFill>
              <a:srgbClr val="D3ED4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9" name="Google Shape;219;p18"/>
          <p:cNvCxnSpPr>
            <a:stCxn id="220" idx="4"/>
          </p:cNvCxnSpPr>
          <p:nvPr/>
        </p:nvCxnSpPr>
        <p:spPr>
          <a:xfrm flipH="1">
            <a:off x="7894214" y="2042373"/>
            <a:ext cx="6900" cy="1734600"/>
          </a:xfrm>
          <a:prstGeom prst="straightConnector1">
            <a:avLst/>
          </a:prstGeom>
          <a:noFill/>
          <a:ln cap="flat" cmpd="sng" w="38100">
            <a:solidFill>
              <a:srgbClr val="D3ED4A"/>
            </a:solidFill>
            <a:prstDash val="solid"/>
            <a:round/>
            <a:headEnd len="med" w="med" type="none"/>
            <a:tailEnd len="med" w="med" type="none"/>
          </a:ln>
        </p:spPr>
      </p:cxnSp>
      <p:sp>
        <p:nvSpPr>
          <p:cNvPr id="220" name="Google Shape;220;p18"/>
          <p:cNvSpPr/>
          <p:nvPr/>
        </p:nvSpPr>
        <p:spPr>
          <a:xfrm>
            <a:off x="7747364" y="1725273"/>
            <a:ext cx="307500" cy="317100"/>
          </a:xfrm>
          <a:prstGeom prst="ellipse">
            <a:avLst/>
          </a:prstGeom>
          <a:solidFill>
            <a:srgbClr val="D3ED4A"/>
          </a:solidFill>
          <a:ln cap="flat" cmpd="sng" w="9525">
            <a:solidFill>
              <a:srgbClr val="D3ED4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1" name="Google Shape;221;p18"/>
          <p:cNvPicPr preferRelativeResize="0"/>
          <p:nvPr/>
        </p:nvPicPr>
        <p:blipFill>
          <a:blip r:embed="rId3">
            <a:alphaModFix/>
          </a:blip>
          <a:stretch>
            <a:fillRect/>
          </a:stretch>
        </p:blipFill>
        <p:spPr>
          <a:xfrm>
            <a:off x="3407075" y="87525"/>
            <a:ext cx="1707600" cy="2015125"/>
          </a:xfrm>
          <a:prstGeom prst="rect">
            <a:avLst/>
          </a:prstGeom>
          <a:noFill/>
          <a:ln cap="flat" cmpd="sng" w="38100">
            <a:solidFill>
              <a:srgbClr val="07074E"/>
            </a:solidFill>
            <a:prstDash val="solid"/>
            <a:round/>
            <a:headEnd len="sm" w="sm" type="none"/>
            <a:tailEnd len="sm" w="sm" type="none"/>
          </a:ln>
        </p:spPr>
      </p:pic>
      <p:sp>
        <p:nvSpPr>
          <p:cNvPr id="222" name="Google Shape;222;p18"/>
          <p:cNvSpPr txBox="1"/>
          <p:nvPr/>
        </p:nvSpPr>
        <p:spPr>
          <a:xfrm>
            <a:off x="114600" y="4415768"/>
            <a:ext cx="1014300" cy="8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600">
                <a:solidFill>
                  <a:schemeClr val="dk1"/>
                </a:solidFill>
                <a:latin typeface="Montserrat Black"/>
                <a:ea typeface="Montserrat Black"/>
                <a:cs typeface="Montserrat Black"/>
                <a:sym typeface="Montserrat Black"/>
              </a:rPr>
              <a:t>1970</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900">
                <a:solidFill>
                  <a:schemeClr val="dk1"/>
                </a:solidFill>
                <a:latin typeface="Montserrat"/>
                <a:ea typeface="Montserrat"/>
                <a:cs typeface="Montserrat"/>
                <a:sym typeface="Montserrat"/>
              </a:rPr>
              <a:t>El tigre</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900">
                <a:solidFill>
                  <a:schemeClr val="dk1"/>
                </a:solidFill>
                <a:latin typeface="Montserrat"/>
                <a:ea typeface="Montserrat"/>
                <a:cs typeface="Montserrat"/>
                <a:sym typeface="Montserrat"/>
              </a:rPr>
              <a:t>Caspio se</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900">
                <a:solidFill>
                  <a:schemeClr val="dk1"/>
                </a:solidFill>
                <a:latin typeface="Montserrat"/>
                <a:ea typeface="Montserrat"/>
                <a:cs typeface="Montserrat"/>
                <a:sym typeface="Montserrat"/>
              </a:rPr>
              <a:t>extingue.</a:t>
            </a:r>
            <a:endParaRPr sz="900">
              <a:solidFill>
                <a:schemeClr val="dk1"/>
              </a:solidFill>
              <a:latin typeface="Montserrat"/>
              <a:ea typeface="Montserrat"/>
              <a:cs typeface="Montserrat"/>
              <a:sym typeface="Montserrat"/>
            </a:endParaRPr>
          </a:p>
        </p:txBody>
      </p:sp>
      <p:cxnSp>
        <p:nvCxnSpPr>
          <p:cNvPr id="223" name="Google Shape;223;p18"/>
          <p:cNvCxnSpPr/>
          <p:nvPr/>
        </p:nvCxnSpPr>
        <p:spPr>
          <a:xfrm rot="10800000">
            <a:off x="275900" y="3818093"/>
            <a:ext cx="0" cy="459900"/>
          </a:xfrm>
          <a:prstGeom prst="straightConnector1">
            <a:avLst/>
          </a:prstGeom>
          <a:noFill/>
          <a:ln cap="flat" cmpd="sng" w="38100">
            <a:solidFill>
              <a:srgbClr val="07074E"/>
            </a:solidFill>
            <a:prstDash val="solid"/>
            <a:round/>
            <a:headEnd len="med" w="med" type="none"/>
            <a:tailEnd len="med" w="med" type="none"/>
          </a:ln>
        </p:spPr>
      </p:cxnSp>
      <p:sp>
        <p:nvSpPr>
          <p:cNvPr id="224" name="Google Shape;224;p18"/>
          <p:cNvSpPr/>
          <p:nvPr/>
        </p:nvSpPr>
        <p:spPr>
          <a:xfrm rot="10800000">
            <a:off x="111906" y="4180611"/>
            <a:ext cx="307500" cy="317100"/>
          </a:xfrm>
          <a:prstGeom prst="ellipse">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5" name="Google Shape;225;p18"/>
          <p:cNvPicPr preferRelativeResize="0"/>
          <p:nvPr/>
        </p:nvPicPr>
        <p:blipFill>
          <a:blip r:embed="rId4">
            <a:alphaModFix/>
          </a:blip>
          <a:stretch>
            <a:fillRect/>
          </a:stretch>
        </p:blipFill>
        <p:spPr>
          <a:xfrm>
            <a:off x="1654846" y="5478758"/>
            <a:ext cx="2989334" cy="1681498"/>
          </a:xfrm>
          <a:prstGeom prst="rect">
            <a:avLst/>
          </a:prstGeom>
          <a:noFill/>
          <a:ln>
            <a:noFill/>
          </a:ln>
        </p:spPr>
      </p:pic>
      <p:sp>
        <p:nvSpPr>
          <p:cNvPr id="226" name="Google Shape;226;p18"/>
          <p:cNvSpPr txBox="1"/>
          <p:nvPr/>
        </p:nvSpPr>
        <p:spPr>
          <a:xfrm>
            <a:off x="1654854" y="5478755"/>
            <a:ext cx="2989500" cy="1681500"/>
          </a:xfrm>
          <a:prstGeom prst="rect">
            <a:avLst/>
          </a:prstGeom>
          <a:noFill/>
          <a:ln cap="flat" cmpd="sng" w="38100">
            <a:solidFill>
              <a:srgbClr val="CAD82A"/>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cxnSp>
        <p:nvCxnSpPr>
          <p:cNvPr id="227" name="Google Shape;227;p18"/>
          <p:cNvCxnSpPr/>
          <p:nvPr/>
        </p:nvCxnSpPr>
        <p:spPr>
          <a:xfrm>
            <a:off x="2002103" y="5316350"/>
            <a:ext cx="1756500" cy="0"/>
          </a:xfrm>
          <a:prstGeom prst="straightConnector1">
            <a:avLst/>
          </a:prstGeom>
          <a:noFill/>
          <a:ln cap="flat" cmpd="sng" w="38100">
            <a:solidFill>
              <a:srgbClr val="CAD82A"/>
            </a:solidFill>
            <a:prstDash val="solid"/>
            <a:round/>
            <a:headEnd len="med" w="med" type="none"/>
            <a:tailEnd len="med" w="med" type="none"/>
          </a:ln>
        </p:spPr>
      </p:cxnSp>
      <p:sp>
        <p:nvSpPr>
          <p:cNvPr id="228" name="Google Shape;228;p18"/>
          <p:cNvSpPr txBox="1"/>
          <p:nvPr/>
        </p:nvSpPr>
        <p:spPr>
          <a:xfrm>
            <a:off x="1563963" y="7190050"/>
            <a:ext cx="5652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latin typeface="Montserrat"/>
                <a:ea typeface="Montserrat"/>
                <a:cs typeface="Montserrat"/>
                <a:sym typeface="Montserrat"/>
              </a:rPr>
              <a:t>Image credit: Greenpeace</a:t>
            </a:r>
            <a:endParaRPr sz="700">
              <a:latin typeface="Montserrat"/>
              <a:ea typeface="Montserrat"/>
              <a:cs typeface="Montserrat"/>
              <a:sym typeface="Montserrat"/>
            </a:endParaRPr>
          </a:p>
          <a:p>
            <a:pPr indent="0" lvl="0" marL="0" rtl="0" algn="l">
              <a:spcBef>
                <a:spcPts val="0"/>
              </a:spcBef>
              <a:spcAft>
                <a:spcPts val="0"/>
              </a:spcAft>
              <a:buNone/>
            </a:pPr>
            <a:r>
              <a:rPr lang="en" sz="700" u="sng">
                <a:solidFill>
                  <a:srgbClr val="0097A7"/>
                </a:solidFill>
                <a:latin typeface="Montserrat"/>
                <a:ea typeface="Montserrat"/>
                <a:cs typeface="Montserrat"/>
                <a:sym typeface="Montserrat"/>
                <a:hlinkClick r:id="rId5"/>
              </a:rPr>
              <a:t>https://www.greenpeace.org/philippines/history-and-victories/</a:t>
            </a:r>
            <a:endParaRPr sz="700">
              <a:latin typeface="Montserrat"/>
              <a:ea typeface="Montserrat"/>
              <a:cs typeface="Montserrat"/>
              <a:sym typeface="Montserrat"/>
            </a:endParaRPr>
          </a:p>
        </p:txBody>
      </p:sp>
      <p:cxnSp>
        <p:nvCxnSpPr>
          <p:cNvPr id="229" name="Google Shape;229;p18"/>
          <p:cNvCxnSpPr/>
          <p:nvPr/>
        </p:nvCxnSpPr>
        <p:spPr>
          <a:xfrm flipH="1">
            <a:off x="7575052" y="469864"/>
            <a:ext cx="8100" cy="3321900"/>
          </a:xfrm>
          <a:prstGeom prst="straightConnector1">
            <a:avLst/>
          </a:prstGeom>
          <a:noFill/>
          <a:ln cap="flat" cmpd="sng" w="38100">
            <a:solidFill>
              <a:srgbClr val="D3ED4A"/>
            </a:solidFill>
            <a:prstDash val="solid"/>
            <a:round/>
            <a:headEnd len="med" w="med" type="none"/>
            <a:tailEnd len="med" w="med" type="none"/>
          </a:ln>
        </p:spPr>
      </p:cxnSp>
      <p:pic>
        <p:nvPicPr>
          <p:cNvPr id="230" name="Google Shape;230;p18"/>
          <p:cNvPicPr preferRelativeResize="0"/>
          <p:nvPr/>
        </p:nvPicPr>
        <p:blipFill rotWithShape="1">
          <a:blip r:embed="rId6">
            <a:alphaModFix/>
          </a:blip>
          <a:srcRect b="3624" l="4931" r="8705" t="10071"/>
          <a:stretch/>
        </p:blipFill>
        <p:spPr>
          <a:xfrm>
            <a:off x="7327572" y="5715000"/>
            <a:ext cx="2268349" cy="1815506"/>
          </a:xfrm>
          <a:prstGeom prst="rect">
            <a:avLst/>
          </a:prstGeom>
          <a:noFill/>
          <a:ln cap="flat" cmpd="sng" w="28575">
            <a:solidFill>
              <a:srgbClr val="D3ED4A"/>
            </a:solidFill>
            <a:prstDash val="solid"/>
            <a:round/>
            <a:headEnd len="sm" w="sm" type="none"/>
            <a:tailEnd len="sm" w="sm" type="none"/>
          </a:ln>
        </p:spPr>
      </p:pic>
      <p:cxnSp>
        <p:nvCxnSpPr>
          <p:cNvPr id="231" name="Google Shape;231;p18"/>
          <p:cNvCxnSpPr/>
          <p:nvPr/>
        </p:nvCxnSpPr>
        <p:spPr>
          <a:xfrm>
            <a:off x="7940563" y="5525740"/>
            <a:ext cx="1756500" cy="0"/>
          </a:xfrm>
          <a:prstGeom prst="straightConnector1">
            <a:avLst/>
          </a:prstGeom>
          <a:noFill/>
          <a:ln cap="flat" cmpd="sng" w="38100">
            <a:solidFill>
              <a:srgbClr val="D3ED4A"/>
            </a:solidFill>
            <a:prstDash val="solid"/>
            <a:round/>
            <a:headEnd len="med" w="med" type="none"/>
            <a:tailEnd len="med" w="med" type="none"/>
          </a:ln>
        </p:spPr>
      </p:cxnSp>
      <p:sp>
        <p:nvSpPr>
          <p:cNvPr id="232" name="Google Shape;232;p18"/>
          <p:cNvSpPr/>
          <p:nvPr/>
        </p:nvSpPr>
        <p:spPr>
          <a:xfrm>
            <a:off x="-210779" y="3765140"/>
            <a:ext cx="10428900" cy="45000"/>
          </a:xfrm>
          <a:prstGeom prst="rect">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19"/>
          <p:cNvSpPr txBox="1"/>
          <p:nvPr/>
        </p:nvSpPr>
        <p:spPr>
          <a:xfrm>
            <a:off x="1350900" y="3963225"/>
            <a:ext cx="2770200" cy="10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ontserrat Black"/>
                <a:ea typeface="Montserrat Black"/>
                <a:cs typeface="Montserrat Black"/>
                <a:sym typeface="Montserrat Black"/>
              </a:rPr>
              <a:t>1977 </a:t>
            </a:r>
            <a:endParaRPr sz="2600">
              <a:latin typeface="Montserrat Black"/>
              <a:ea typeface="Montserrat Black"/>
              <a:cs typeface="Montserrat Black"/>
              <a:sym typeface="Montserrat Black"/>
            </a:endParaRPr>
          </a:p>
          <a:p>
            <a:pPr indent="0" lvl="0" marL="0" rtl="0" algn="l">
              <a:spcBef>
                <a:spcPts val="0"/>
              </a:spcBef>
              <a:spcAft>
                <a:spcPts val="0"/>
              </a:spcAft>
              <a:buNone/>
            </a:pPr>
            <a:r>
              <a:rPr lang="en" sz="900">
                <a:solidFill>
                  <a:schemeClr val="dk1"/>
                </a:solidFill>
                <a:latin typeface="Montserrat"/>
                <a:ea typeface="Montserrat"/>
                <a:cs typeface="Montserrat"/>
                <a:sym typeface="Montserrat"/>
              </a:rPr>
              <a:t>A través de la Declaración de Tbilisi, la Organización de las Naciones Unidas para la Educación, la Ciencia y la Cultura (UNESCO) organiza la primera conferencia intergubernamental del mundo sobre educación ambiental en cooperación con el Programa de Medio Ambiente de las Naciones Unidas en Tbilisi, Georgia.</a:t>
            </a:r>
            <a:endParaRPr b="1" sz="9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cxnSp>
        <p:nvCxnSpPr>
          <p:cNvPr id="238" name="Google Shape;238;p19"/>
          <p:cNvCxnSpPr/>
          <p:nvPr/>
        </p:nvCxnSpPr>
        <p:spPr>
          <a:xfrm rot="10800000">
            <a:off x="1053200" y="3800878"/>
            <a:ext cx="0" cy="1712700"/>
          </a:xfrm>
          <a:prstGeom prst="straightConnector1">
            <a:avLst/>
          </a:prstGeom>
          <a:noFill/>
          <a:ln cap="flat" cmpd="sng" w="38100">
            <a:solidFill>
              <a:srgbClr val="CAD82A"/>
            </a:solidFill>
            <a:prstDash val="solid"/>
            <a:round/>
            <a:headEnd len="med" w="med" type="none"/>
            <a:tailEnd len="med" w="med" type="none"/>
          </a:ln>
        </p:spPr>
      </p:cxnSp>
      <p:sp>
        <p:nvSpPr>
          <p:cNvPr id="239" name="Google Shape;239;p19"/>
          <p:cNvSpPr/>
          <p:nvPr/>
        </p:nvSpPr>
        <p:spPr>
          <a:xfrm rot="10800000">
            <a:off x="899450" y="5513501"/>
            <a:ext cx="307500" cy="317100"/>
          </a:xfrm>
          <a:prstGeom prst="ellipse">
            <a:avLst/>
          </a:prstGeom>
          <a:solidFill>
            <a:srgbClr val="CAD82A"/>
          </a:solidFill>
          <a:ln cap="flat" cmpd="sng" w="9525">
            <a:solidFill>
              <a:srgbClr val="CAD8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9"/>
          <p:cNvSpPr txBox="1"/>
          <p:nvPr/>
        </p:nvSpPr>
        <p:spPr>
          <a:xfrm>
            <a:off x="3315050" y="2181868"/>
            <a:ext cx="2770200" cy="15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Montserrat Black"/>
                <a:ea typeface="Montserrat Black"/>
                <a:cs typeface="Montserrat Black"/>
                <a:sym typeface="Montserrat Black"/>
              </a:rPr>
              <a:t>1978</a:t>
            </a:r>
            <a:endParaRPr sz="2600">
              <a:solidFill>
                <a:schemeClr val="dk1"/>
              </a:solidFill>
              <a:latin typeface="Montserrat Black"/>
              <a:ea typeface="Montserrat Black"/>
              <a:cs typeface="Montserrat Black"/>
              <a:sym typeface="Montserrat Black"/>
            </a:endParaRPr>
          </a:p>
          <a:p>
            <a:pPr indent="0" lvl="0" marL="0" rtl="0" algn="l">
              <a:lnSpc>
                <a:spcPct val="100000"/>
              </a:lnSpc>
              <a:spcBef>
                <a:spcPts val="0"/>
              </a:spcBef>
              <a:spcAft>
                <a:spcPts val="0"/>
              </a:spcAft>
              <a:buNone/>
            </a:pPr>
            <a:r>
              <a:rPr lang="en" sz="900">
                <a:solidFill>
                  <a:schemeClr val="dk1"/>
                </a:solidFill>
                <a:latin typeface="Montserrat"/>
                <a:ea typeface="Montserrat"/>
                <a:cs typeface="Montserrat"/>
                <a:sym typeface="Montserrat"/>
              </a:rPr>
              <a:t>Sustancias ignífugas con bromo</a:t>
            </a:r>
            <a:r>
              <a:rPr lang="en" sz="900">
                <a:solidFill>
                  <a:schemeClr val="dk1"/>
                </a:solidFill>
                <a:latin typeface="Montserrat"/>
                <a:ea typeface="Montserrat"/>
                <a:cs typeface="Montserrat"/>
                <a:sym typeface="Montserrat"/>
              </a:rPr>
              <a:t> </a:t>
            </a:r>
            <a:r>
              <a:rPr lang="en" sz="900">
                <a:solidFill>
                  <a:schemeClr val="dk1"/>
                </a:solidFill>
                <a:latin typeface="Montserrat"/>
                <a:ea typeface="Montserrat"/>
                <a:cs typeface="Montserrat"/>
                <a:sym typeface="Montserrat"/>
              </a:rPr>
              <a:t>reemplazan a los PCB como la principal sustancia ignífuga química. Científicos suecos descubriran que estas sustancias se acumulan en la leche materna humana en 1998. Su uso se prohíbe por primera vez en la Unión Europea en 2004.</a:t>
            </a:r>
            <a:endParaRPr sz="9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p:txBody>
      </p:sp>
      <p:cxnSp>
        <p:nvCxnSpPr>
          <p:cNvPr id="241" name="Google Shape;241;p19"/>
          <p:cNvCxnSpPr/>
          <p:nvPr/>
        </p:nvCxnSpPr>
        <p:spPr>
          <a:xfrm>
            <a:off x="3103485" y="2315310"/>
            <a:ext cx="2700" cy="1476300"/>
          </a:xfrm>
          <a:prstGeom prst="straightConnector1">
            <a:avLst/>
          </a:prstGeom>
          <a:noFill/>
          <a:ln cap="flat" cmpd="sng" w="38100">
            <a:solidFill>
              <a:srgbClr val="3B4C80"/>
            </a:solidFill>
            <a:prstDash val="solid"/>
            <a:round/>
            <a:headEnd len="med" w="med" type="none"/>
            <a:tailEnd len="med" w="med" type="none"/>
          </a:ln>
        </p:spPr>
      </p:cxnSp>
      <p:sp>
        <p:nvSpPr>
          <p:cNvPr id="242" name="Google Shape;242;p19"/>
          <p:cNvSpPr/>
          <p:nvPr/>
        </p:nvSpPr>
        <p:spPr>
          <a:xfrm>
            <a:off x="2960099" y="2139468"/>
            <a:ext cx="307500" cy="317100"/>
          </a:xfrm>
          <a:prstGeom prst="ellipse">
            <a:avLst/>
          </a:prstGeom>
          <a:solidFill>
            <a:srgbClr val="3B4C80"/>
          </a:solidFill>
          <a:ln cap="flat" cmpd="sng" w="9525">
            <a:solidFill>
              <a:srgbClr val="3B4C8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3" name="Google Shape;243;p19"/>
          <p:cNvCxnSpPr/>
          <p:nvPr/>
        </p:nvCxnSpPr>
        <p:spPr>
          <a:xfrm rot="10800000">
            <a:off x="4954349" y="3768205"/>
            <a:ext cx="0" cy="1631100"/>
          </a:xfrm>
          <a:prstGeom prst="straightConnector1">
            <a:avLst/>
          </a:prstGeom>
          <a:noFill/>
          <a:ln cap="flat" cmpd="sng" w="38100">
            <a:solidFill>
              <a:srgbClr val="3B4C80"/>
            </a:solidFill>
            <a:prstDash val="solid"/>
            <a:round/>
            <a:headEnd len="med" w="med" type="none"/>
            <a:tailEnd len="med" w="med" type="none"/>
          </a:ln>
        </p:spPr>
      </p:cxnSp>
      <p:sp>
        <p:nvSpPr>
          <p:cNvPr id="244" name="Google Shape;244;p19"/>
          <p:cNvSpPr/>
          <p:nvPr/>
        </p:nvSpPr>
        <p:spPr>
          <a:xfrm rot="10800000">
            <a:off x="4800599" y="5110780"/>
            <a:ext cx="307500" cy="317100"/>
          </a:xfrm>
          <a:prstGeom prst="ellipse">
            <a:avLst/>
          </a:prstGeom>
          <a:solidFill>
            <a:srgbClr val="3B4C80"/>
          </a:solidFill>
          <a:ln cap="flat" cmpd="sng" w="9525">
            <a:solidFill>
              <a:srgbClr val="3B4C8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9"/>
          <p:cNvSpPr txBox="1"/>
          <p:nvPr/>
        </p:nvSpPr>
        <p:spPr>
          <a:xfrm>
            <a:off x="5105400" y="3891075"/>
            <a:ext cx="2634300" cy="8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900">
                <a:solidFill>
                  <a:schemeClr val="dk1"/>
                </a:solidFill>
                <a:latin typeface="Montserrat"/>
                <a:ea typeface="Montserrat"/>
                <a:cs typeface="Montserrat"/>
                <a:sym typeface="Montserrat"/>
              </a:rPr>
              <a:t>Se revela la contaminación del Love Canal.</a:t>
            </a:r>
            <a:endParaRPr sz="900"/>
          </a:p>
        </p:txBody>
      </p:sp>
      <p:cxnSp>
        <p:nvCxnSpPr>
          <p:cNvPr id="246" name="Google Shape;246;p19"/>
          <p:cNvCxnSpPr>
            <a:stCxn id="247" idx="4"/>
          </p:cNvCxnSpPr>
          <p:nvPr/>
        </p:nvCxnSpPr>
        <p:spPr>
          <a:xfrm flipH="1">
            <a:off x="7521149" y="1575300"/>
            <a:ext cx="12300" cy="2183400"/>
          </a:xfrm>
          <a:prstGeom prst="straightConnector1">
            <a:avLst/>
          </a:prstGeom>
          <a:noFill/>
          <a:ln cap="flat" cmpd="sng" w="38100">
            <a:solidFill>
              <a:srgbClr val="DBF93F"/>
            </a:solidFill>
            <a:prstDash val="solid"/>
            <a:round/>
            <a:headEnd len="med" w="med" type="none"/>
            <a:tailEnd len="med" w="med" type="none"/>
          </a:ln>
        </p:spPr>
      </p:cxnSp>
      <p:sp>
        <p:nvSpPr>
          <p:cNvPr id="247" name="Google Shape;247;p19"/>
          <p:cNvSpPr/>
          <p:nvPr/>
        </p:nvSpPr>
        <p:spPr>
          <a:xfrm>
            <a:off x="7379699" y="1258200"/>
            <a:ext cx="307500" cy="317100"/>
          </a:xfrm>
          <a:prstGeom prst="ellipse">
            <a:avLst/>
          </a:prstGeom>
          <a:solidFill>
            <a:srgbClr val="DBF93F"/>
          </a:solidFill>
          <a:ln cap="flat" cmpd="sng" w="9525">
            <a:solidFill>
              <a:srgbClr val="DBF93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9"/>
          <p:cNvSpPr txBox="1"/>
          <p:nvPr/>
        </p:nvSpPr>
        <p:spPr>
          <a:xfrm>
            <a:off x="7687200" y="1889075"/>
            <a:ext cx="2025900" cy="140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600">
                <a:solidFill>
                  <a:schemeClr val="dk1"/>
                </a:solidFill>
                <a:latin typeface="Montserrat Black"/>
                <a:ea typeface="Montserrat Black"/>
                <a:cs typeface="Montserrat Black"/>
                <a:sym typeface="Montserrat Black"/>
              </a:rPr>
              <a:t>1979</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900">
                <a:solidFill>
                  <a:schemeClr val="dk1"/>
                </a:solidFill>
                <a:latin typeface="Montserrat"/>
                <a:ea typeface="Montserrat"/>
                <a:cs typeface="Montserrat"/>
                <a:sym typeface="Montserrat"/>
              </a:rPr>
              <a:t>El accidente de Three Mile Island, el desastre nuclear comercial más importante en EE. UU. hasta la fecha, ocurre cerca de Harrisburg, Pennsylvania.</a:t>
            </a:r>
            <a:endParaRPr sz="900"/>
          </a:p>
        </p:txBody>
      </p:sp>
      <p:sp>
        <p:nvSpPr>
          <p:cNvPr id="249" name="Google Shape;249;p19"/>
          <p:cNvSpPr/>
          <p:nvPr/>
        </p:nvSpPr>
        <p:spPr>
          <a:xfrm>
            <a:off x="-210779" y="3765140"/>
            <a:ext cx="10428900" cy="45000"/>
          </a:xfrm>
          <a:prstGeom prst="rect">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9"/>
          <p:cNvSpPr txBox="1"/>
          <p:nvPr/>
        </p:nvSpPr>
        <p:spPr>
          <a:xfrm>
            <a:off x="609600" y="400800"/>
            <a:ext cx="2590800" cy="10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ontserrat Black"/>
                <a:ea typeface="Montserrat Black"/>
                <a:cs typeface="Montserrat Black"/>
                <a:sym typeface="Montserrat Black"/>
              </a:rPr>
              <a:t>1974 </a:t>
            </a:r>
            <a:endParaRPr sz="2600">
              <a:latin typeface="Montserrat Black"/>
              <a:ea typeface="Montserrat Black"/>
              <a:cs typeface="Montserrat Black"/>
              <a:sym typeface="Montserrat Black"/>
            </a:endParaRPr>
          </a:p>
          <a:p>
            <a:pPr indent="0" lvl="0" marL="0" rtl="0" algn="l">
              <a:lnSpc>
                <a:spcPct val="100000"/>
              </a:lnSpc>
              <a:spcBef>
                <a:spcPts val="0"/>
              </a:spcBef>
              <a:spcAft>
                <a:spcPts val="0"/>
              </a:spcAft>
              <a:buClr>
                <a:schemeClr val="dk1"/>
              </a:buClr>
              <a:buSzPts val="1100"/>
              <a:buFont typeface="Arial"/>
              <a:buNone/>
            </a:pPr>
            <a:r>
              <a:rPr lang="en" sz="900">
                <a:latin typeface="Montserrat"/>
                <a:ea typeface="Montserrat"/>
                <a:cs typeface="Montserrat"/>
                <a:sym typeface="Montserrat"/>
              </a:rPr>
              <a:t>El grupo ambiental Environmental Action distribuye un póster de la "Docena sucia" que representa a 12 miembros del Congreso de los Estados Unidos que apoyaron los intereses corporativos sobre la salud ambiental y humana. Esta táctica se ha imitado muchas veces para alentar a los votantes a expulsar a los políticos que no protegen el medio ambiente.</a:t>
            </a:r>
            <a:endParaRPr sz="900">
              <a:latin typeface="Montserrat"/>
              <a:ea typeface="Montserrat"/>
              <a:cs typeface="Montserrat"/>
              <a:sym typeface="Montserrat"/>
            </a:endParaRPr>
          </a:p>
          <a:p>
            <a:pPr indent="0" lvl="0" marL="0" rtl="0" algn="l">
              <a:lnSpc>
                <a:spcPct val="100000"/>
              </a:lnSpc>
              <a:spcBef>
                <a:spcPts val="0"/>
              </a:spcBef>
              <a:spcAft>
                <a:spcPts val="0"/>
              </a:spcAft>
              <a:buNone/>
            </a:pPr>
            <a:r>
              <a:t/>
            </a:r>
            <a:endParaRPr sz="900">
              <a:latin typeface="Montserrat"/>
              <a:ea typeface="Montserrat"/>
              <a:cs typeface="Montserrat"/>
              <a:sym typeface="Montserrat"/>
            </a:endParaRPr>
          </a:p>
        </p:txBody>
      </p:sp>
      <p:cxnSp>
        <p:nvCxnSpPr>
          <p:cNvPr id="251" name="Google Shape;251;p19"/>
          <p:cNvCxnSpPr/>
          <p:nvPr/>
        </p:nvCxnSpPr>
        <p:spPr>
          <a:xfrm>
            <a:off x="367400" y="839973"/>
            <a:ext cx="0" cy="2953500"/>
          </a:xfrm>
          <a:prstGeom prst="straightConnector1">
            <a:avLst/>
          </a:prstGeom>
          <a:noFill/>
          <a:ln cap="flat" cmpd="sng" w="38100">
            <a:solidFill>
              <a:srgbClr val="07074E"/>
            </a:solidFill>
            <a:prstDash val="solid"/>
            <a:round/>
            <a:headEnd len="med" w="med" type="none"/>
            <a:tailEnd len="med" w="med" type="none"/>
          </a:ln>
        </p:spPr>
      </p:cxnSp>
      <p:sp>
        <p:nvSpPr>
          <p:cNvPr id="252" name="Google Shape;252;p19"/>
          <p:cNvSpPr/>
          <p:nvPr/>
        </p:nvSpPr>
        <p:spPr>
          <a:xfrm>
            <a:off x="213650" y="522950"/>
            <a:ext cx="307500" cy="317100"/>
          </a:xfrm>
          <a:prstGeom prst="ellipse">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3" name="Google Shape;253;p19"/>
          <p:cNvCxnSpPr/>
          <p:nvPr/>
        </p:nvCxnSpPr>
        <p:spPr>
          <a:xfrm>
            <a:off x="3657600" y="294951"/>
            <a:ext cx="3900" cy="1295400"/>
          </a:xfrm>
          <a:prstGeom prst="straightConnector1">
            <a:avLst/>
          </a:prstGeom>
          <a:noFill/>
          <a:ln cap="flat" cmpd="sng" w="38100">
            <a:solidFill>
              <a:srgbClr val="334270"/>
            </a:solidFill>
            <a:prstDash val="solid"/>
            <a:round/>
            <a:headEnd len="med" w="med" type="none"/>
            <a:tailEnd len="med" w="med" type="none"/>
          </a:ln>
        </p:spPr>
      </p:cxnSp>
      <p:pic>
        <p:nvPicPr>
          <p:cNvPr id="254" name="Google Shape;254;p19"/>
          <p:cNvPicPr preferRelativeResize="0"/>
          <p:nvPr/>
        </p:nvPicPr>
        <p:blipFill>
          <a:blip r:embed="rId3">
            <a:alphaModFix/>
          </a:blip>
          <a:stretch>
            <a:fillRect/>
          </a:stretch>
        </p:blipFill>
        <p:spPr>
          <a:xfrm>
            <a:off x="3886475" y="186735"/>
            <a:ext cx="2896676" cy="1682965"/>
          </a:xfrm>
          <a:prstGeom prst="rect">
            <a:avLst/>
          </a:prstGeom>
          <a:noFill/>
          <a:ln cap="flat" cmpd="sng" w="38100">
            <a:solidFill>
              <a:srgbClr val="334270"/>
            </a:solidFill>
            <a:prstDash val="solid"/>
            <a:round/>
            <a:headEnd len="sm" w="sm" type="none"/>
            <a:tailEnd len="sm" w="sm" type="none"/>
          </a:ln>
        </p:spPr>
      </p:pic>
      <p:sp>
        <p:nvSpPr>
          <p:cNvPr id="255" name="Google Shape;255;p19"/>
          <p:cNvSpPr txBox="1"/>
          <p:nvPr/>
        </p:nvSpPr>
        <p:spPr>
          <a:xfrm>
            <a:off x="4084500" y="1927251"/>
            <a:ext cx="2544900" cy="50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212124"/>
                </a:solidFill>
                <a:latin typeface="Montserrat"/>
                <a:ea typeface="Montserrat"/>
                <a:cs typeface="Montserrat"/>
                <a:sym typeface="Montserrat"/>
              </a:rPr>
              <a:t>Photo of the Three Mile Island plant site</a:t>
            </a:r>
            <a:endParaRPr sz="700">
              <a:solidFill>
                <a:srgbClr val="777777"/>
              </a:solidFill>
              <a:latin typeface="Montserrat"/>
              <a:ea typeface="Montserrat"/>
              <a:cs typeface="Montserrat"/>
              <a:sym typeface="Montserrat"/>
            </a:endParaRPr>
          </a:p>
          <a:p>
            <a:pPr indent="0" lvl="0" marL="0" rtl="0" algn="l">
              <a:spcBef>
                <a:spcPts val="0"/>
              </a:spcBef>
              <a:spcAft>
                <a:spcPts val="0"/>
              </a:spcAft>
              <a:buNone/>
            </a:pPr>
            <a:r>
              <a:rPr lang="en" sz="700">
                <a:solidFill>
                  <a:srgbClr val="777777"/>
                </a:solidFill>
                <a:latin typeface="Montserrat"/>
                <a:ea typeface="Montserrat"/>
                <a:cs typeface="Montserrat"/>
                <a:sym typeface="Montserrat"/>
              </a:rPr>
              <a:t>Image credit </a:t>
            </a:r>
            <a:r>
              <a:rPr lang="en" sz="700" u="sng">
                <a:solidFill>
                  <a:srgbClr val="0097A7"/>
                </a:solidFill>
                <a:latin typeface="Montserrat"/>
                <a:ea typeface="Montserrat"/>
                <a:cs typeface="Montserrat"/>
                <a:sym typeface="Montserrat"/>
                <a:hlinkClick r:id="rId4"/>
              </a:rPr>
              <a:t>https://www.flickr.com/photos/nrcgov/</a:t>
            </a:r>
            <a:endParaRPr sz="700">
              <a:solidFill>
                <a:srgbClr val="777777"/>
              </a:solidFill>
              <a:latin typeface="Montserrat"/>
              <a:ea typeface="Montserrat"/>
              <a:cs typeface="Montserrat"/>
              <a:sym typeface="Montserrat"/>
            </a:endParaRPr>
          </a:p>
        </p:txBody>
      </p:sp>
      <p:cxnSp>
        <p:nvCxnSpPr>
          <p:cNvPr id="256" name="Google Shape;256;p19"/>
          <p:cNvCxnSpPr/>
          <p:nvPr/>
        </p:nvCxnSpPr>
        <p:spPr>
          <a:xfrm>
            <a:off x="6325625" y="4773725"/>
            <a:ext cx="0" cy="1485000"/>
          </a:xfrm>
          <a:prstGeom prst="straightConnector1">
            <a:avLst/>
          </a:prstGeom>
          <a:noFill/>
          <a:ln cap="flat" cmpd="sng" w="38100">
            <a:solidFill>
              <a:srgbClr val="334270"/>
            </a:solidFill>
            <a:prstDash val="solid"/>
            <a:round/>
            <a:headEnd len="med" w="med" type="none"/>
            <a:tailEnd len="med" w="med" type="none"/>
          </a:ln>
        </p:spPr>
      </p:cxnSp>
      <p:pic>
        <p:nvPicPr>
          <p:cNvPr id="257" name="Google Shape;257;p19"/>
          <p:cNvPicPr preferRelativeResize="0"/>
          <p:nvPr/>
        </p:nvPicPr>
        <p:blipFill>
          <a:blip r:embed="rId5">
            <a:alphaModFix/>
          </a:blip>
          <a:stretch>
            <a:fillRect/>
          </a:stretch>
        </p:blipFill>
        <p:spPr>
          <a:xfrm>
            <a:off x="6478021" y="4613350"/>
            <a:ext cx="2530299" cy="1992611"/>
          </a:xfrm>
          <a:prstGeom prst="rect">
            <a:avLst/>
          </a:prstGeom>
          <a:noFill/>
          <a:ln cap="flat" cmpd="sng" w="38100">
            <a:solidFill>
              <a:srgbClr val="334270"/>
            </a:solidFill>
            <a:prstDash val="solid"/>
            <a:round/>
            <a:headEnd len="sm" w="sm" type="none"/>
            <a:tailEnd len="sm" w="sm" type="none"/>
          </a:ln>
        </p:spPr>
      </p:pic>
      <p:sp>
        <p:nvSpPr>
          <p:cNvPr id="258" name="Google Shape;258;p19"/>
          <p:cNvSpPr txBox="1"/>
          <p:nvPr/>
        </p:nvSpPr>
        <p:spPr>
          <a:xfrm>
            <a:off x="6360196" y="6635830"/>
            <a:ext cx="2659500" cy="50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777777"/>
                </a:solidFill>
                <a:latin typeface="Montserrat"/>
                <a:ea typeface="Montserrat"/>
                <a:cs typeface="Montserrat"/>
                <a:sym typeface="Montserrat"/>
              </a:rPr>
              <a:t>Image by </a:t>
            </a:r>
            <a:r>
              <a:rPr lang="en" sz="700">
                <a:solidFill>
                  <a:srgbClr val="0FA4D4"/>
                </a:solidFill>
                <a:uFill>
                  <a:noFill/>
                </a:uFill>
                <a:latin typeface="Montserrat"/>
                <a:ea typeface="Montserrat"/>
                <a:cs typeface="Montserrat"/>
                <a:sym typeface="Montserrat"/>
                <a:hlinkClick r:id="rId6"/>
              </a:rPr>
              <a:t>bullfrogcommunities</a:t>
            </a:r>
            <a:endParaRPr sz="700">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20"/>
          <p:cNvSpPr txBox="1"/>
          <p:nvPr/>
        </p:nvSpPr>
        <p:spPr>
          <a:xfrm>
            <a:off x="1451700" y="3790950"/>
            <a:ext cx="2509500" cy="10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ontserrat Black"/>
                <a:ea typeface="Montserrat Black"/>
                <a:cs typeface="Montserrat Black"/>
                <a:sym typeface="Montserrat Black"/>
              </a:rPr>
              <a:t>1983 </a:t>
            </a:r>
            <a:endParaRPr sz="1200">
              <a:latin typeface="Montserrat Black"/>
              <a:ea typeface="Montserrat Black"/>
              <a:cs typeface="Montserrat Black"/>
              <a:sym typeface="Montserrat Black"/>
            </a:endParaRPr>
          </a:p>
          <a:p>
            <a:pPr indent="0" lvl="0" marL="0" rtl="0" algn="l">
              <a:spcBef>
                <a:spcPts val="0"/>
              </a:spcBef>
              <a:spcAft>
                <a:spcPts val="0"/>
              </a:spcAft>
              <a:buNone/>
            </a:pPr>
            <a:r>
              <a:rPr lang="en" sz="900">
                <a:solidFill>
                  <a:schemeClr val="dk1"/>
                </a:solidFill>
                <a:latin typeface="Montserrat"/>
                <a:ea typeface="Montserrat"/>
                <a:cs typeface="Montserrat"/>
                <a:sym typeface="Montserrat"/>
              </a:rPr>
              <a:t>Australia se ve afectada por fenómenos climáticos extremos y devastadores: la tormenta de polvo de Melbourne azota la capital de Victoria, Australia, con una nube de polvo de más de 1,000 pies de altura, que elimina aproximadamente 50,000 toneladas de tierra vegetal de las zonas afectadas por la sequía del este de Australia. Una semana después, los incendios forestales del Miércoles de Ceniza se convirtieron en el incendio forestal más mortal en la historia de Australia hasta la fecha, matando a 47 en Victoria y 28 en el sur de Australia.</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9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cxnSp>
        <p:nvCxnSpPr>
          <p:cNvPr id="264" name="Google Shape;264;p20"/>
          <p:cNvCxnSpPr/>
          <p:nvPr/>
        </p:nvCxnSpPr>
        <p:spPr>
          <a:xfrm>
            <a:off x="672200" y="594353"/>
            <a:ext cx="0" cy="3216000"/>
          </a:xfrm>
          <a:prstGeom prst="straightConnector1">
            <a:avLst/>
          </a:prstGeom>
          <a:noFill/>
          <a:ln cap="flat" cmpd="sng" w="38100">
            <a:solidFill>
              <a:srgbClr val="07074E"/>
            </a:solidFill>
            <a:prstDash val="solid"/>
            <a:round/>
            <a:headEnd len="med" w="med" type="none"/>
            <a:tailEnd len="med" w="med" type="none"/>
          </a:ln>
        </p:spPr>
      </p:cxnSp>
      <p:sp>
        <p:nvSpPr>
          <p:cNvPr id="265" name="Google Shape;265;p20"/>
          <p:cNvSpPr/>
          <p:nvPr/>
        </p:nvSpPr>
        <p:spPr>
          <a:xfrm>
            <a:off x="518450" y="294350"/>
            <a:ext cx="307500" cy="317100"/>
          </a:xfrm>
          <a:prstGeom prst="ellipse">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0"/>
          <p:cNvSpPr txBox="1"/>
          <p:nvPr/>
        </p:nvSpPr>
        <p:spPr>
          <a:xfrm>
            <a:off x="7083270" y="2039250"/>
            <a:ext cx="2770200" cy="158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Montserrat Black"/>
                <a:ea typeface="Montserrat Black"/>
                <a:cs typeface="Montserrat Black"/>
                <a:sym typeface="Montserrat Black"/>
              </a:rPr>
              <a:t>1984</a:t>
            </a:r>
            <a:endParaRPr sz="2600">
              <a:solidFill>
                <a:schemeClr val="dk1"/>
              </a:solidFill>
              <a:latin typeface="Montserrat Black"/>
              <a:ea typeface="Montserrat Black"/>
              <a:cs typeface="Montserrat Black"/>
              <a:sym typeface="Montserrat Black"/>
            </a:endParaRPr>
          </a:p>
          <a:p>
            <a:pPr indent="0" lvl="0" marL="0" rtl="0" algn="l">
              <a:lnSpc>
                <a:spcPct val="100000"/>
              </a:lnSpc>
              <a:spcBef>
                <a:spcPts val="0"/>
              </a:spcBef>
              <a:spcAft>
                <a:spcPts val="0"/>
              </a:spcAft>
              <a:buNone/>
            </a:pPr>
            <a:r>
              <a:rPr lang="en" sz="900">
                <a:latin typeface="Montserrat"/>
                <a:ea typeface="Montserrat"/>
                <a:cs typeface="Montserrat"/>
                <a:sym typeface="Montserrat"/>
              </a:rPr>
              <a:t>El presidente de los Estados Unidos, Ronald Reagan, dice en su discurso sobre el estado de la Unión: "La preservación de nuestro medio ambiente no es un desafío liberal o conservador, es sentido común".</a:t>
            </a:r>
            <a:endParaRPr sz="9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p:txBody>
      </p:sp>
      <p:cxnSp>
        <p:nvCxnSpPr>
          <p:cNvPr id="267" name="Google Shape;267;p20"/>
          <p:cNvCxnSpPr/>
          <p:nvPr/>
        </p:nvCxnSpPr>
        <p:spPr>
          <a:xfrm rot="10800000">
            <a:off x="1200263" y="3794350"/>
            <a:ext cx="0" cy="1995000"/>
          </a:xfrm>
          <a:prstGeom prst="straightConnector1">
            <a:avLst/>
          </a:prstGeom>
          <a:noFill/>
          <a:ln cap="flat" cmpd="sng" w="38100">
            <a:solidFill>
              <a:srgbClr val="CAD82A"/>
            </a:solidFill>
            <a:prstDash val="solid"/>
            <a:round/>
            <a:headEnd len="med" w="med" type="none"/>
            <a:tailEnd len="med" w="med" type="none"/>
          </a:ln>
        </p:spPr>
      </p:cxnSp>
      <p:sp>
        <p:nvSpPr>
          <p:cNvPr id="268" name="Google Shape;268;p20"/>
          <p:cNvSpPr/>
          <p:nvPr/>
        </p:nvSpPr>
        <p:spPr>
          <a:xfrm rot="10800000">
            <a:off x="1036149" y="5648092"/>
            <a:ext cx="307500" cy="317100"/>
          </a:xfrm>
          <a:prstGeom prst="ellipse">
            <a:avLst/>
          </a:prstGeom>
          <a:solidFill>
            <a:srgbClr val="CAD82A"/>
          </a:solidFill>
          <a:ln cap="flat" cmpd="sng" w="9525">
            <a:solidFill>
              <a:srgbClr val="CAD8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0"/>
          <p:cNvSpPr txBox="1"/>
          <p:nvPr/>
        </p:nvSpPr>
        <p:spPr>
          <a:xfrm>
            <a:off x="7606200" y="3856050"/>
            <a:ext cx="2196000" cy="1476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900">
              <a:solidFill>
                <a:srgbClr val="333333"/>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900">
                <a:latin typeface="Montserrat"/>
                <a:ea typeface="Montserrat"/>
                <a:cs typeface="Montserrat"/>
                <a:sym typeface="Montserrat"/>
              </a:rPr>
              <a:t>Desastre de Bhopal. La planta de fertilizantes Union Carbide Co. (Dow Chemical) pierde ico-cianuro de metilo en la ciudad india de Bhopal. El número de muertos: más de 3,700 muertos de inmediato, otros 8,000 mueren en unas pocas semanas y otros 8,000 mueren por efectos crónicos.</a:t>
            </a:r>
            <a:endParaRPr sz="900">
              <a:latin typeface="Montserrat"/>
              <a:ea typeface="Montserrat"/>
              <a:cs typeface="Montserrat"/>
              <a:sym typeface="Montserrat"/>
            </a:endParaRPr>
          </a:p>
          <a:p>
            <a:pPr indent="0" lvl="0" marL="0" rtl="0" algn="l">
              <a:lnSpc>
                <a:spcPct val="115000"/>
              </a:lnSpc>
              <a:spcBef>
                <a:spcPts val="0"/>
              </a:spcBef>
              <a:spcAft>
                <a:spcPts val="0"/>
              </a:spcAft>
              <a:buNone/>
            </a:pPr>
            <a:r>
              <a:rPr lang="en" sz="1100">
                <a:solidFill>
                  <a:srgbClr val="201F1E"/>
                </a:solidFill>
                <a:highlight>
                  <a:srgbClr val="FFFFFF"/>
                </a:highlight>
              </a:rPr>
              <a:t> </a:t>
            </a:r>
            <a:endParaRPr sz="1100">
              <a:solidFill>
                <a:srgbClr val="201F1E"/>
              </a:solidFill>
              <a:highlight>
                <a:srgbClr val="FFFFFF"/>
              </a:highlight>
            </a:endParaRPr>
          </a:p>
        </p:txBody>
      </p:sp>
      <p:sp>
        <p:nvSpPr>
          <p:cNvPr id="270" name="Google Shape;270;p20"/>
          <p:cNvSpPr/>
          <p:nvPr/>
        </p:nvSpPr>
        <p:spPr>
          <a:xfrm>
            <a:off x="6724577" y="2129187"/>
            <a:ext cx="307500" cy="317100"/>
          </a:xfrm>
          <a:prstGeom prst="ellipse">
            <a:avLst/>
          </a:prstGeom>
          <a:solidFill>
            <a:srgbClr val="3B4C80"/>
          </a:solidFill>
          <a:ln cap="flat" cmpd="sng" w="9525">
            <a:solidFill>
              <a:srgbClr val="3B4C8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1" name="Google Shape;271;p20"/>
          <p:cNvCxnSpPr/>
          <p:nvPr/>
        </p:nvCxnSpPr>
        <p:spPr>
          <a:xfrm>
            <a:off x="6874923" y="2432775"/>
            <a:ext cx="0" cy="1317900"/>
          </a:xfrm>
          <a:prstGeom prst="straightConnector1">
            <a:avLst/>
          </a:prstGeom>
          <a:noFill/>
          <a:ln cap="flat" cmpd="sng" w="38100">
            <a:solidFill>
              <a:srgbClr val="3B4C80"/>
            </a:solidFill>
            <a:prstDash val="solid"/>
            <a:round/>
            <a:headEnd len="med" w="med" type="none"/>
            <a:tailEnd len="med" w="med" type="none"/>
          </a:ln>
        </p:spPr>
      </p:cxnSp>
      <p:sp>
        <p:nvSpPr>
          <p:cNvPr id="272" name="Google Shape;272;p20"/>
          <p:cNvSpPr txBox="1"/>
          <p:nvPr/>
        </p:nvSpPr>
        <p:spPr>
          <a:xfrm>
            <a:off x="901950" y="130925"/>
            <a:ext cx="6334800" cy="13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600">
                <a:solidFill>
                  <a:schemeClr val="dk1"/>
                </a:solidFill>
                <a:latin typeface="Montserrat Black"/>
                <a:ea typeface="Montserrat Black"/>
                <a:cs typeface="Montserrat Black"/>
                <a:sym typeface="Montserrat Black"/>
              </a:rPr>
              <a:t>1982</a:t>
            </a:r>
            <a:endParaRPr sz="900">
              <a:solidFill>
                <a:srgbClr val="333333"/>
              </a:solidFill>
              <a:latin typeface="Montserrat"/>
              <a:ea typeface="Montserrat"/>
              <a:cs typeface="Montserrat"/>
              <a:sym typeface="Montserrat"/>
            </a:endParaRPr>
          </a:p>
          <a:p>
            <a:pPr indent="0" lvl="0" marL="0" rtl="0" algn="l">
              <a:spcBef>
                <a:spcPts val="0"/>
              </a:spcBef>
              <a:spcAft>
                <a:spcPts val="0"/>
              </a:spcAft>
              <a:buNone/>
            </a:pPr>
            <a:r>
              <a:rPr lang="en" sz="900">
                <a:latin typeface="Montserrat"/>
                <a:ea typeface="Montserrat"/>
                <a:cs typeface="Montserrat"/>
                <a:sym typeface="Montserrat"/>
              </a:rPr>
              <a:t>Los intentos de construir un vertedero de PCB en un vecindario afroamericano en el condado de Warren, Carolina del Norte, dan lugar a manifestaciones y desencadenan un movimiento nacional por la justicia ambiental. Activistas de justicia ambiental protestan contra el relleno de bifenilo policlorado (PCB) en el condado de Warren, Carolina del Norte. Aquí, el Dr. Benjamin Chavis acuña el término "racismo ambiental".</a:t>
            </a:r>
            <a:endParaRPr sz="900">
              <a:latin typeface="Montserrat"/>
              <a:ea typeface="Montserrat"/>
              <a:cs typeface="Montserrat"/>
              <a:sym typeface="Montserrat"/>
            </a:endParaRPr>
          </a:p>
        </p:txBody>
      </p:sp>
      <p:sp>
        <p:nvSpPr>
          <p:cNvPr id="273" name="Google Shape;273;p20"/>
          <p:cNvSpPr/>
          <p:nvPr/>
        </p:nvSpPr>
        <p:spPr>
          <a:xfrm rot="10800000">
            <a:off x="7236757" y="5028300"/>
            <a:ext cx="307500" cy="317100"/>
          </a:xfrm>
          <a:prstGeom prst="ellipse">
            <a:avLst/>
          </a:prstGeom>
          <a:solidFill>
            <a:srgbClr val="3B4C80"/>
          </a:solidFill>
          <a:ln cap="flat" cmpd="sng" w="9525">
            <a:solidFill>
              <a:srgbClr val="3B4C8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4" name="Google Shape;274;p20"/>
          <p:cNvCxnSpPr/>
          <p:nvPr/>
        </p:nvCxnSpPr>
        <p:spPr>
          <a:xfrm rot="10800000">
            <a:off x="7393911" y="3769212"/>
            <a:ext cx="0" cy="1272600"/>
          </a:xfrm>
          <a:prstGeom prst="straightConnector1">
            <a:avLst/>
          </a:prstGeom>
          <a:noFill/>
          <a:ln cap="flat" cmpd="sng" w="38100">
            <a:solidFill>
              <a:srgbClr val="3B4C80"/>
            </a:solidFill>
            <a:prstDash val="solid"/>
            <a:round/>
            <a:headEnd len="med" w="med" type="none"/>
            <a:tailEnd len="med" w="med" type="none"/>
          </a:ln>
        </p:spPr>
      </p:cxnSp>
      <p:cxnSp>
        <p:nvCxnSpPr>
          <p:cNvPr id="275" name="Google Shape;275;p20"/>
          <p:cNvCxnSpPr/>
          <p:nvPr/>
        </p:nvCxnSpPr>
        <p:spPr>
          <a:xfrm rot="10800000">
            <a:off x="4750850" y="5028301"/>
            <a:ext cx="1765800" cy="0"/>
          </a:xfrm>
          <a:prstGeom prst="straightConnector1">
            <a:avLst/>
          </a:prstGeom>
          <a:noFill/>
          <a:ln cap="flat" cmpd="sng" w="38100">
            <a:solidFill>
              <a:srgbClr val="CAD82A"/>
            </a:solidFill>
            <a:prstDash val="solid"/>
            <a:round/>
            <a:headEnd len="med" w="med" type="none"/>
            <a:tailEnd len="med" w="med" type="none"/>
          </a:ln>
        </p:spPr>
      </p:cxnSp>
      <p:pic>
        <p:nvPicPr>
          <p:cNvPr id="276" name="Google Shape;276;p20"/>
          <p:cNvPicPr preferRelativeResize="0"/>
          <p:nvPr/>
        </p:nvPicPr>
        <p:blipFill>
          <a:blip r:embed="rId3">
            <a:alphaModFix/>
          </a:blip>
          <a:stretch>
            <a:fillRect/>
          </a:stretch>
        </p:blipFill>
        <p:spPr>
          <a:xfrm>
            <a:off x="4235175" y="5345389"/>
            <a:ext cx="2770201" cy="1847962"/>
          </a:xfrm>
          <a:prstGeom prst="rect">
            <a:avLst/>
          </a:prstGeom>
          <a:noFill/>
          <a:ln cap="flat" cmpd="sng" w="38100">
            <a:solidFill>
              <a:srgbClr val="CAD82A"/>
            </a:solidFill>
            <a:prstDash val="solid"/>
            <a:round/>
            <a:headEnd len="sm" w="sm" type="none"/>
            <a:tailEnd len="sm" w="sm" type="none"/>
          </a:ln>
        </p:spPr>
      </p:pic>
      <p:sp>
        <p:nvSpPr>
          <p:cNvPr id="277" name="Google Shape;277;p20"/>
          <p:cNvSpPr txBox="1"/>
          <p:nvPr/>
        </p:nvSpPr>
        <p:spPr>
          <a:xfrm>
            <a:off x="4113507" y="7194900"/>
            <a:ext cx="4678500" cy="50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212124"/>
                </a:solidFill>
                <a:latin typeface="Montserrat"/>
                <a:ea typeface="Montserrat"/>
                <a:cs typeface="Montserrat"/>
                <a:sym typeface="Montserrat"/>
              </a:rPr>
              <a:t>Photo of Dust Storm Mungerannie South Australia</a:t>
            </a:r>
            <a:endParaRPr sz="700">
              <a:solidFill>
                <a:srgbClr val="777777"/>
              </a:solidFill>
              <a:latin typeface="Montserrat"/>
              <a:ea typeface="Montserrat"/>
              <a:cs typeface="Montserrat"/>
              <a:sym typeface="Montserrat"/>
            </a:endParaRPr>
          </a:p>
          <a:p>
            <a:pPr indent="0" lvl="0" marL="0" rtl="0" algn="l">
              <a:spcBef>
                <a:spcPts val="0"/>
              </a:spcBef>
              <a:spcAft>
                <a:spcPts val="0"/>
              </a:spcAft>
              <a:buNone/>
            </a:pPr>
            <a:r>
              <a:rPr lang="en" sz="700">
                <a:solidFill>
                  <a:srgbClr val="777777"/>
                </a:solidFill>
                <a:latin typeface="Montserrat"/>
                <a:ea typeface="Montserrat"/>
                <a:cs typeface="Montserrat"/>
                <a:sym typeface="Montserrat"/>
              </a:rPr>
              <a:t>Image credit </a:t>
            </a:r>
            <a:r>
              <a:rPr lang="en" sz="700" u="sng">
                <a:solidFill>
                  <a:srgbClr val="0097A7"/>
                </a:solidFill>
                <a:latin typeface="Montserrat"/>
                <a:ea typeface="Montserrat"/>
                <a:cs typeface="Montserrat"/>
                <a:sym typeface="Montserrat"/>
                <a:hlinkClick r:id="rId4"/>
              </a:rPr>
              <a:t>https://www.flickr.com/photos/57768042@N00/4400643804</a:t>
            </a:r>
            <a:endParaRPr sz="700">
              <a:solidFill>
                <a:srgbClr val="777777"/>
              </a:solidFill>
              <a:latin typeface="Montserrat"/>
              <a:ea typeface="Montserrat"/>
              <a:cs typeface="Montserrat"/>
              <a:sym typeface="Montserrat"/>
            </a:endParaRPr>
          </a:p>
        </p:txBody>
      </p:sp>
      <p:sp>
        <p:nvSpPr>
          <p:cNvPr id="278" name="Google Shape;278;p20"/>
          <p:cNvSpPr/>
          <p:nvPr/>
        </p:nvSpPr>
        <p:spPr>
          <a:xfrm>
            <a:off x="-210779" y="3765140"/>
            <a:ext cx="10428900" cy="45000"/>
          </a:xfrm>
          <a:prstGeom prst="rect">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9" name="Google Shape;279;p20"/>
          <p:cNvPicPr preferRelativeResize="0"/>
          <p:nvPr/>
        </p:nvPicPr>
        <p:blipFill>
          <a:blip r:embed="rId5">
            <a:alphaModFix/>
          </a:blip>
          <a:stretch>
            <a:fillRect/>
          </a:stretch>
        </p:blipFill>
        <p:spPr>
          <a:xfrm>
            <a:off x="2793094" y="1342625"/>
            <a:ext cx="3548820" cy="1995000"/>
          </a:xfrm>
          <a:prstGeom prst="rect">
            <a:avLst/>
          </a:prstGeom>
          <a:noFill/>
          <a:ln cap="flat" cmpd="sng" w="38100">
            <a:solidFill>
              <a:srgbClr val="07074E"/>
            </a:solidFill>
            <a:prstDash val="solid"/>
            <a:round/>
            <a:headEnd len="sm" w="sm" type="none"/>
            <a:tailEnd len="sm" w="sm" type="none"/>
          </a:ln>
        </p:spPr>
      </p:pic>
      <p:sp>
        <p:nvSpPr>
          <p:cNvPr id="280" name="Google Shape;280;p20"/>
          <p:cNvSpPr txBox="1"/>
          <p:nvPr/>
        </p:nvSpPr>
        <p:spPr>
          <a:xfrm>
            <a:off x="2667894" y="3385625"/>
            <a:ext cx="3000000" cy="2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000000"/>
                </a:solidFill>
                <a:latin typeface="Montserrat"/>
                <a:ea typeface="Montserrat"/>
                <a:cs typeface="Montserrat"/>
                <a:sym typeface="Montserrat"/>
              </a:rPr>
              <a:t>Image courtesy of </a:t>
            </a:r>
            <a:r>
              <a:rPr lang="en" sz="700">
                <a:solidFill>
                  <a:srgbClr val="3389CC"/>
                </a:solidFill>
                <a:uFill>
                  <a:noFill/>
                </a:uFill>
                <a:latin typeface="Montserrat"/>
                <a:ea typeface="Montserrat"/>
                <a:cs typeface="Montserrat"/>
                <a:sym typeface="Montserrat"/>
                <a:hlinkClick r:id="rId6"/>
              </a:rPr>
              <a:t>Ricky Stillely</a:t>
            </a:r>
            <a:r>
              <a:rPr lang="en" sz="700">
                <a:latin typeface="Montserrat"/>
                <a:ea typeface="Montserrat"/>
                <a:cs typeface="Montserrat"/>
                <a:sym typeface="Montserrat"/>
              </a:rPr>
              <a:t> and </a:t>
            </a:r>
            <a:r>
              <a:rPr lang="en" sz="700">
                <a:solidFill>
                  <a:srgbClr val="3389CC"/>
                </a:solidFill>
                <a:uFill>
                  <a:noFill/>
                </a:uFill>
                <a:latin typeface="Montserrat"/>
                <a:ea typeface="Montserrat"/>
                <a:cs typeface="Montserrat"/>
                <a:sym typeface="Montserrat"/>
                <a:hlinkClick r:id="rId7"/>
              </a:rPr>
              <a:t>NC DNCR</a:t>
            </a:r>
            <a:endParaRPr sz="700">
              <a:solidFill>
                <a:srgbClr val="3389CC"/>
              </a:solidFill>
              <a:uFill>
                <a:noFill/>
              </a:uFill>
              <a:latin typeface="Montserrat"/>
              <a:ea typeface="Montserrat"/>
              <a:cs typeface="Montserrat"/>
              <a:sym typeface="Montserrat"/>
              <a:hlinkClick r:id="rId8"/>
            </a:endParaRPr>
          </a:p>
          <a:p>
            <a:pPr indent="0" lvl="0" marL="0" rtl="0" algn="l">
              <a:spcBef>
                <a:spcPts val="0"/>
              </a:spcBef>
              <a:spcAft>
                <a:spcPts val="0"/>
              </a:spcAft>
              <a:buNone/>
            </a:pPr>
            <a:r>
              <a:t/>
            </a:r>
            <a:endParaRPr sz="7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21"/>
          <p:cNvSpPr txBox="1"/>
          <p:nvPr/>
        </p:nvSpPr>
        <p:spPr>
          <a:xfrm>
            <a:off x="512700" y="409950"/>
            <a:ext cx="1158000" cy="10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Montserrat Black"/>
                <a:ea typeface="Montserrat Black"/>
                <a:cs typeface="Montserrat Black"/>
                <a:sym typeface="Montserrat Black"/>
              </a:rPr>
              <a:t>1985 </a:t>
            </a:r>
            <a:endParaRPr sz="1200">
              <a:latin typeface="Montserrat Black"/>
              <a:ea typeface="Montserrat Black"/>
              <a:cs typeface="Montserrat Black"/>
              <a:sym typeface="Montserrat Black"/>
            </a:endParaRPr>
          </a:p>
          <a:p>
            <a:pPr indent="0" lvl="0" marL="0" rtl="0" algn="l">
              <a:lnSpc>
                <a:spcPct val="100000"/>
              </a:lnSpc>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Se descubre el agujero de ozono antártico.</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9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p:txBody>
      </p:sp>
      <p:cxnSp>
        <p:nvCxnSpPr>
          <p:cNvPr id="286" name="Google Shape;286;p21"/>
          <p:cNvCxnSpPr/>
          <p:nvPr/>
        </p:nvCxnSpPr>
        <p:spPr>
          <a:xfrm>
            <a:off x="367400" y="839973"/>
            <a:ext cx="0" cy="2953500"/>
          </a:xfrm>
          <a:prstGeom prst="straightConnector1">
            <a:avLst/>
          </a:prstGeom>
          <a:noFill/>
          <a:ln cap="flat" cmpd="sng" w="38100">
            <a:solidFill>
              <a:srgbClr val="07074E"/>
            </a:solidFill>
            <a:prstDash val="solid"/>
            <a:round/>
            <a:headEnd len="med" w="med" type="none"/>
            <a:tailEnd len="med" w="med" type="none"/>
          </a:ln>
        </p:spPr>
      </p:cxnSp>
      <p:sp>
        <p:nvSpPr>
          <p:cNvPr id="287" name="Google Shape;287;p21"/>
          <p:cNvSpPr/>
          <p:nvPr/>
        </p:nvSpPr>
        <p:spPr>
          <a:xfrm>
            <a:off x="213650" y="522950"/>
            <a:ext cx="307500" cy="317100"/>
          </a:xfrm>
          <a:prstGeom prst="ellipse">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8" name="Google Shape;288;p21"/>
          <p:cNvCxnSpPr/>
          <p:nvPr/>
        </p:nvCxnSpPr>
        <p:spPr>
          <a:xfrm flipH="1">
            <a:off x="1040766" y="2131217"/>
            <a:ext cx="12300" cy="1623600"/>
          </a:xfrm>
          <a:prstGeom prst="straightConnector1">
            <a:avLst/>
          </a:prstGeom>
          <a:noFill/>
          <a:ln cap="flat" cmpd="sng" w="38100">
            <a:solidFill>
              <a:srgbClr val="CAD82A"/>
            </a:solidFill>
            <a:prstDash val="solid"/>
            <a:round/>
            <a:headEnd len="med" w="med" type="none"/>
            <a:tailEnd len="med" w="med" type="none"/>
          </a:ln>
        </p:spPr>
      </p:cxnSp>
      <p:sp>
        <p:nvSpPr>
          <p:cNvPr id="289" name="Google Shape;289;p21"/>
          <p:cNvSpPr/>
          <p:nvPr/>
        </p:nvSpPr>
        <p:spPr>
          <a:xfrm>
            <a:off x="899316" y="2102642"/>
            <a:ext cx="307500" cy="317100"/>
          </a:xfrm>
          <a:prstGeom prst="ellipse">
            <a:avLst/>
          </a:prstGeom>
          <a:solidFill>
            <a:srgbClr val="CAD82A"/>
          </a:solidFill>
          <a:ln cap="flat" cmpd="sng" w="9525">
            <a:solidFill>
              <a:srgbClr val="CAD8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1"/>
          <p:cNvSpPr txBox="1"/>
          <p:nvPr/>
        </p:nvSpPr>
        <p:spPr>
          <a:xfrm>
            <a:off x="1251875" y="2739557"/>
            <a:ext cx="3101100" cy="50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Montserrat Black"/>
                <a:ea typeface="Montserrat Black"/>
                <a:cs typeface="Montserrat Black"/>
                <a:sym typeface="Montserrat Black"/>
              </a:rPr>
              <a:t>1986</a:t>
            </a:r>
            <a:endParaRPr sz="2600">
              <a:solidFill>
                <a:schemeClr val="dk1"/>
              </a:solidFill>
              <a:latin typeface="Montserrat Black"/>
              <a:ea typeface="Montserrat Black"/>
              <a:cs typeface="Montserrat Black"/>
              <a:sym typeface="Montserrat Black"/>
            </a:endParaRPr>
          </a:p>
          <a:p>
            <a:pPr indent="0" lvl="0" marL="0" rtl="0" algn="l">
              <a:lnSpc>
                <a:spcPct val="100000"/>
              </a:lnSpc>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El desastre de Chernobyl, el peor accidente de energía nuclear del mundo, ocurre en una planta en Ucrania.</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p:txBody>
      </p:sp>
      <p:cxnSp>
        <p:nvCxnSpPr>
          <p:cNvPr id="291" name="Google Shape;291;p21"/>
          <p:cNvCxnSpPr>
            <a:stCxn id="292" idx="4"/>
          </p:cNvCxnSpPr>
          <p:nvPr/>
        </p:nvCxnSpPr>
        <p:spPr>
          <a:xfrm rot="10800000">
            <a:off x="3178683" y="3773400"/>
            <a:ext cx="0" cy="1420800"/>
          </a:xfrm>
          <a:prstGeom prst="straightConnector1">
            <a:avLst/>
          </a:prstGeom>
          <a:noFill/>
          <a:ln cap="flat" cmpd="sng" w="38100">
            <a:solidFill>
              <a:srgbClr val="334270"/>
            </a:solidFill>
            <a:prstDash val="solid"/>
            <a:round/>
            <a:headEnd len="med" w="med" type="none"/>
            <a:tailEnd len="med" w="med" type="none"/>
          </a:ln>
        </p:spPr>
      </p:cxnSp>
      <p:sp>
        <p:nvSpPr>
          <p:cNvPr id="292" name="Google Shape;292;p21"/>
          <p:cNvSpPr/>
          <p:nvPr/>
        </p:nvSpPr>
        <p:spPr>
          <a:xfrm rot="10800000">
            <a:off x="3024933" y="5194200"/>
            <a:ext cx="307500" cy="317100"/>
          </a:xfrm>
          <a:prstGeom prst="ellipse">
            <a:avLst/>
          </a:prstGeom>
          <a:solidFill>
            <a:srgbClr val="334270"/>
          </a:solidFill>
          <a:ln cap="flat" cmpd="sng" w="9525">
            <a:solidFill>
              <a:srgbClr val="33427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1"/>
          <p:cNvSpPr txBox="1"/>
          <p:nvPr/>
        </p:nvSpPr>
        <p:spPr>
          <a:xfrm>
            <a:off x="3332435" y="4078150"/>
            <a:ext cx="1558800" cy="8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600">
                <a:solidFill>
                  <a:schemeClr val="dk1"/>
                </a:solidFill>
                <a:latin typeface="Montserrat Black"/>
                <a:ea typeface="Montserrat Black"/>
                <a:cs typeface="Montserrat Black"/>
                <a:sym typeface="Montserrat Black"/>
              </a:rPr>
              <a:t>1987</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La población humana mundial alcanza</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en" sz="900">
                <a:solidFill>
                  <a:schemeClr val="dk1"/>
                </a:solidFill>
                <a:latin typeface="Montserrat"/>
                <a:ea typeface="Montserrat"/>
                <a:cs typeface="Montserrat"/>
                <a:sym typeface="Montserrat"/>
              </a:rPr>
              <a:t>5 billones.</a:t>
            </a:r>
            <a:endParaRPr sz="9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900">
              <a:solidFill>
                <a:schemeClr val="dk1"/>
              </a:solidFill>
              <a:latin typeface="Montserrat"/>
              <a:ea typeface="Montserrat"/>
              <a:cs typeface="Montserrat"/>
              <a:sym typeface="Montserrat"/>
            </a:endParaRPr>
          </a:p>
        </p:txBody>
      </p:sp>
      <p:cxnSp>
        <p:nvCxnSpPr>
          <p:cNvPr id="294" name="Google Shape;294;p21"/>
          <p:cNvCxnSpPr/>
          <p:nvPr/>
        </p:nvCxnSpPr>
        <p:spPr>
          <a:xfrm rot="10800000">
            <a:off x="551650" y="3773450"/>
            <a:ext cx="0" cy="1836600"/>
          </a:xfrm>
          <a:prstGeom prst="straightConnector1">
            <a:avLst/>
          </a:prstGeom>
          <a:noFill/>
          <a:ln cap="flat" cmpd="sng" w="38100">
            <a:solidFill>
              <a:srgbClr val="07074E"/>
            </a:solidFill>
            <a:prstDash val="solid"/>
            <a:round/>
            <a:headEnd len="med" w="med" type="none"/>
            <a:tailEnd len="med" w="med" type="none"/>
          </a:ln>
        </p:spPr>
      </p:cxnSp>
      <p:sp>
        <p:nvSpPr>
          <p:cNvPr id="295" name="Google Shape;295;p21"/>
          <p:cNvSpPr/>
          <p:nvPr/>
        </p:nvSpPr>
        <p:spPr>
          <a:xfrm rot="10800000">
            <a:off x="397900" y="5609973"/>
            <a:ext cx="307500" cy="317100"/>
          </a:xfrm>
          <a:prstGeom prst="ellipse">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1"/>
          <p:cNvSpPr txBox="1"/>
          <p:nvPr/>
        </p:nvSpPr>
        <p:spPr>
          <a:xfrm>
            <a:off x="671800" y="3886200"/>
            <a:ext cx="2346300" cy="120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900">
              <a:latin typeface="Montserrat"/>
              <a:ea typeface="Montserrat"/>
              <a:cs typeface="Montserrat"/>
              <a:sym typeface="Montserrat"/>
            </a:endParaRPr>
          </a:p>
          <a:p>
            <a:pPr indent="0" lvl="0" marL="0" rtl="0" algn="l">
              <a:lnSpc>
                <a:spcPct val="100000"/>
              </a:lnSpc>
              <a:spcBef>
                <a:spcPts val="0"/>
              </a:spcBef>
              <a:spcAft>
                <a:spcPts val="0"/>
              </a:spcAft>
              <a:buNone/>
            </a:pPr>
            <a:r>
              <a:rPr lang="en" sz="900">
                <a:latin typeface="Montserrat"/>
                <a:ea typeface="Montserrat"/>
                <a:cs typeface="Montserrat"/>
                <a:sym typeface="Montserrat"/>
              </a:rPr>
              <a:t>Un grupo de científicos rusos en la estación de Vostock en la Antártida perfora un núcleo de hielo de aproximadamente 2 kilómetros de profundidad. La muestra de núcleo de hielo contenía aproximadamente 150,000 años de historia climática atrapada en burbujas de aire.</a:t>
            </a:r>
            <a:endParaRPr sz="900">
              <a:latin typeface="Montserrat"/>
              <a:ea typeface="Montserrat"/>
              <a:cs typeface="Montserrat"/>
              <a:sym typeface="Montserrat"/>
            </a:endParaRPr>
          </a:p>
        </p:txBody>
      </p:sp>
      <p:sp>
        <p:nvSpPr>
          <p:cNvPr id="297" name="Google Shape;297;p21"/>
          <p:cNvSpPr txBox="1"/>
          <p:nvPr/>
        </p:nvSpPr>
        <p:spPr>
          <a:xfrm>
            <a:off x="4903525" y="280975"/>
            <a:ext cx="3908700" cy="162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600">
                <a:latin typeface="Montserrat Black"/>
                <a:ea typeface="Montserrat Black"/>
                <a:cs typeface="Montserrat Black"/>
                <a:sym typeface="Montserrat Black"/>
              </a:rPr>
              <a:t>1988</a:t>
            </a:r>
            <a:endParaRPr sz="2600">
              <a:latin typeface="Montserrat Black"/>
              <a:ea typeface="Montserrat Black"/>
              <a:cs typeface="Montserrat Black"/>
              <a:sym typeface="Montserrat Black"/>
            </a:endParaRPr>
          </a:p>
          <a:p>
            <a:pPr indent="0" lvl="0" marL="0" rtl="0" algn="l">
              <a:lnSpc>
                <a:spcPct val="100000"/>
              </a:lnSpc>
              <a:spcBef>
                <a:spcPts val="0"/>
              </a:spcBef>
              <a:spcAft>
                <a:spcPts val="0"/>
              </a:spcAft>
              <a:buNone/>
            </a:pPr>
            <a:r>
              <a:rPr lang="en" sz="900">
                <a:latin typeface="Montserrat"/>
                <a:ea typeface="Montserrat"/>
                <a:cs typeface="Montserrat"/>
                <a:sym typeface="Montserrat"/>
              </a:rPr>
              <a:t>El Panel Intergubernamental sobre Cambio Climático (IPCC) se establece entre dos organizaciones de la ONU, la Organización Meteorológica Mundial (OMM) y el Programa de las Naciones Unidas para el Medio Ambiente para evaluar el "riesgo de cambio climático inducido por el hombre".</a:t>
            </a:r>
            <a:endParaRPr sz="900">
              <a:latin typeface="Montserrat"/>
              <a:ea typeface="Montserrat"/>
              <a:cs typeface="Montserrat"/>
              <a:sym typeface="Montserrat"/>
            </a:endParaRPr>
          </a:p>
        </p:txBody>
      </p:sp>
      <p:cxnSp>
        <p:nvCxnSpPr>
          <p:cNvPr id="298" name="Google Shape;298;p21"/>
          <p:cNvCxnSpPr>
            <a:stCxn id="299" idx="0"/>
          </p:cNvCxnSpPr>
          <p:nvPr/>
        </p:nvCxnSpPr>
        <p:spPr>
          <a:xfrm>
            <a:off x="4693314" y="360296"/>
            <a:ext cx="0" cy="3453000"/>
          </a:xfrm>
          <a:prstGeom prst="straightConnector1">
            <a:avLst/>
          </a:prstGeom>
          <a:noFill/>
          <a:ln cap="flat" cmpd="sng" w="38100">
            <a:solidFill>
              <a:srgbClr val="D3ED4A"/>
            </a:solidFill>
            <a:prstDash val="solid"/>
            <a:round/>
            <a:headEnd len="med" w="med" type="none"/>
            <a:tailEnd len="med" w="med" type="none"/>
          </a:ln>
        </p:spPr>
      </p:cxnSp>
      <p:sp>
        <p:nvSpPr>
          <p:cNvPr id="299" name="Google Shape;299;p21"/>
          <p:cNvSpPr/>
          <p:nvPr/>
        </p:nvSpPr>
        <p:spPr>
          <a:xfrm>
            <a:off x="4539564" y="360296"/>
            <a:ext cx="307500" cy="317100"/>
          </a:xfrm>
          <a:prstGeom prst="ellipse">
            <a:avLst/>
          </a:prstGeom>
          <a:solidFill>
            <a:srgbClr val="D3ED4A"/>
          </a:solidFill>
          <a:ln cap="flat" cmpd="sng" w="9525">
            <a:solidFill>
              <a:srgbClr val="D3ED4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0" name="Google Shape;300;p21"/>
          <p:cNvCxnSpPr/>
          <p:nvPr/>
        </p:nvCxnSpPr>
        <p:spPr>
          <a:xfrm flipH="1">
            <a:off x="5179199" y="1953300"/>
            <a:ext cx="5400" cy="1813800"/>
          </a:xfrm>
          <a:prstGeom prst="straightConnector1">
            <a:avLst/>
          </a:prstGeom>
          <a:noFill/>
          <a:ln cap="flat" cmpd="sng" w="38100">
            <a:solidFill>
              <a:srgbClr val="616B8F"/>
            </a:solidFill>
            <a:prstDash val="solid"/>
            <a:round/>
            <a:headEnd len="med" w="med" type="none"/>
            <a:tailEnd len="med" w="med" type="none"/>
          </a:ln>
        </p:spPr>
      </p:cxnSp>
      <p:sp>
        <p:nvSpPr>
          <p:cNvPr id="301" name="Google Shape;301;p21"/>
          <p:cNvSpPr/>
          <p:nvPr/>
        </p:nvSpPr>
        <p:spPr>
          <a:xfrm>
            <a:off x="5030849" y="1712400"/>
            <a:ext cx="307500" cy="317100"/>
          </a:xfrm>
          <a:prstGeom prst="ellipse">
            <a:avLst/>
          </a:prstGeom>
          <a:solidFill>
            <a:srgbClr val="616B8F"/>
          </a:solidFill>
          <a:ln cap="flat" cmpd="sng" w="9525">
            <a:solidFill>
              <a:srgbClr val="616B8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1"/>
          <p:cNvSpPr txBox="1"/>
          <p:nvPr/>
        </p:nvSpPr>
        <p:spPr>
          <a:xfrm>
            <a:off x="5325000" y="1589000"/>
            <a:ext cx="2200500" cy="8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Montserrat Black"/>
                <a:ea typeface="Montserrat Black"/>
                <a:cs typeface="Montserrat Black"/>
                <a:sym typeface="Montserrat Black"/>
              </a:rPr>
              <a:t>1989</a:t>
            </a:r>
            <a:endParaRPr sz="9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900">
                <a:solidFill>
                  <a:schemeClr val="dk1"/>
                </a:solidFill>
                <a:latin typeface="Montserrat"/>
                <a:ea typeface="Montserrat"/>
                <a:cs typeface="Montserrat"/>
                <a:sym typeface="Montserrat"/>
              </a:rPr>
              <a:t>El Protocolo de Montreal sobre sustancias que perjudican la capa de ozono entra en vigor el 1 de enero de 1989. Este tratado internacional elimina las numerosas sustancias responsables del agujero de la capa de ozono. Desde 1987, el protocolo ha sido objeto de cinco revisiones en 1990 (Londres), 1992 (Copenhague), 1995 (Viena), 1997 (Montreal) y 1999 (Pekín).</a:t>
            </a:r>
            <a:endParaRPr sz="900">
              <a:solidFill>
                <a:schemeClr val="dk1"/>
              </a:solidFill>
              <a:latin typeface="Montserrat"/>
              <a:ea typeface="Montserrat"/>
              <a:cs typeface="Montserrat"/>
              <a:sym typeface="Montserrat"/>
            </a:endParaRPr>
          </a:p>
        </p:txBody>
      </p:sp>
      <p:cxnSp>
        <p:nvCxnSpPr>
          <p:cNvPr id="303" name="Google Shape;303;p21"/>
          <p:cNvCxnSpPr>
            <a:stCxn id="304" idx="0"/>
          </p:cNvCxnSpPr>
          <p:nvPr/>
        </p:nvCxnSpPr>
        <p:spPr>
          <a:xfrm>
            <a:off x="7750839" y="1579496"/>
            <a:ext cx="0" cy="2212200"/>
          </a:xfrm>
          <a:prstGeom prst="straightConnector1">
            <a:avLst/>
          </a:prstGeom>
          <a:noFill/>
          <a:ln cap="flat" cmpd="sng" w="38100">
            <a:solidFill>
              <a:srgbClr val="616B8F"/>
            </a:solidFill>
            <a:prstDash val="solid"/>
            <a:round/>
            <a:headEnd len="med" w="med" type="none"/>
            <a:tailEnd len="med" w="med" type="none"/>
          </a:ln>
        </p:spPr>
      </p:cxnSp>
      <p:sp>
        <p:nvSpPr>
          <p:cNvPr id="304" name="Google Shape;304;p21"/>
          <p:cNvSpPr/>
          <p:nvPr/>
        </p:nvSpPr>
        <p:spPr>
          <a:xfrm>
            <a:off x="7597089" y="1579496"/>
            <a:ext cx="307500" cy="317100"/>
          </a:xfrm>
          <a:prstGeom prst="ellipse">
            <a:avLst/>
          </a:prstGeom>
          <a:solidFill>
            <a:srgbClr val="616B8F"/>
          </a:solidFill>
          <a:ln cap="flat" cmpd="sng" w="9525">
            <a:solidFill>
              <a:srgbClr val="616B8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1"/>
          <p:cNvSpPr txBox="1"/>
          <p:nvPr/>
        </p:nvSpPr>
        <p:spPr>
          <a:xfrm>
            <a:off x="7672000" y="4031625"/>
            <a:ext cx="2200500" cy="98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00">
                <a:latin typeface="Montserrat"/>
                <a:ea typeface="Montserrat"/>
                <a:cs typeface="Montserrat"/>
                <a:sym typeface="Montserrat"/>
              </a:rPr>
              <a:t>El Premio Ambiental Goldman es creado por Richard N. Goldman y Rhoda H. Goldman, </a:t>
            </a:r>
            <a:r>
              <a:rPr lang="en" sz="900">
                <a:solidFill>
                  <a:schemeClr val="dk1"/>
                </a:solidFill>
                <a:latin typeface="Montserrat"/>
                <a:ea typeface="Montserrat"/>
                <a:cs typeface="Montserrat"/>
                <a:sym typeface="Montserrat"/>
              </a:rPr>
              <a:t>líderes cívicos y filántropos.</a:t>
            </a:r>
            <a:endParaRPr sz="900">
              <a:latin typeface="Montserrat"/>
              <a:ea typeface="Montserrat"/>
              <a:cs typeface="Montserrat"/>
              <a:sym typeface="Montserrat"/>
            </a:endParaRPr>
          </a:p>
        </p:txBody>
      </p:sp>
      <p:cxnSp>
        <p:nvCxnSpPr>
          <p:cNvPr id="306" name="Google Shape;306;p21"/>
          <p:cNvCxnSpPr>
            <a:stCxn id="307" idx="4"/>
          </p:cNvCxnSpPr>
          <p:nvPr/>
        </p:nvCxnSpPr>
        <p:spPr>
          <a:xfrm rot="10800000">
            <a:off x="7562024" y="3767700"/>
            <a:ext cx="0" cy="1470000"/>
          </a:xfrm>
          <a:prstGeom prst="straightConnector1">
            <a:avLst/>
          </a:prstGeom>
          <a:noFill/>
          <a:ln cap="flat" cmpd="sng" w="38100">
            <a:solidFill>
              <a:srgbClr val="616B8F"/>
            </a:solidFill>
            <a:prstDash val="solid"/>
            <a:round/>
            <a:headEnd len="med" w="med" type="none"/>
            <a:tailEnd len="med" w="med" type="none"/>
          </a:ln>
        </p:spPr>
      </p:cxnSp>
      <p:sp>
        <p:nvSpPr>
          <p:cNvPr id="307" name="Google Shape;307;p21"/>
          <p:cNvSpPr/>
          <p:nvPr/>
        </p:nvSpPr>
        <p:spPr>
          <a:xfrm rot="10800000">
            <a:off x="7408274" y="5237700"/>
            <a:ext cx="307500" cy="317100"/>
          </a:xfrm>
          <a:prstGeom prst="ellipse">
            <a:avLst/>
          </a:prstGeom>
          <a:solidFill>
            <a:srgbClr val="616B8F"/>
          </a:solidFill>
          <a:ln cap="flat" cmpd="sng" w="9525">
            <a:solidFill>
              <a:srgbClr val="616B8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1"/>
          <p:cNvSpPr txBox="1"/>
          <p:nvPr/>
        </p:nvSpPr>
        <p:spPr>
          <a:xfrm>
            <a:off x="7985525" y="1888050"/>
            <a:ext cx="1996500" cy="300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00">
                <a:latin typeface="Montserrat"/>
                <a:ea typeface="Montserrat"/>
                <a:cs typeface="Montserrat"/>
                <a:sym typeface="Montserrat"/>
              </a:rPr>
              <a:t>El desastre de Exxon Valdez derrama 11 millones de galones de petróleo crudo en el Price William Sound de Alaska, cubriendo 1,300 millas de costa en marzo de 1989. El derrame de petróleo de Exxon Valdez fue el peor en la historia de Estados Unidos hasta el derrame de petróleo de Deepwater Horizon en 2010.</a:t>
            </a:r>
            <a:endParaRPr sz="900">
              <a:latin typeface="Montserrat"/>
              <a:ea typeface="Montserrat"/>
              <a:cs typeface="Montserrat"/>
              <a:sym typeface="Montserrat"/>
            </a:endParaRPr>
          </a:p>
        </p:txBody>
      </p:sp>
      <p:pic>
        <p:nvPicPr>
          <p:cNvPr id="309" name="Google Shape;309;p21"/>
          <p:cNvPicPr preferRelativeResize="0"/>
          <p:nvPr/>
        </p:nvPicPr>
        <p:blipFill>
          <a:blip r:embed="rId3">
            <a:alphaModFix/>
          </a:blip>
          <a:stretch>
            <a:fillRect/>
          </a:stretch>
        </p:blipFill>
        <p:spPr>
          <a:xfrm>
            <a:off x="2013039" y="116150"/>
            <a:ext cx="1372150" cy="2286896"/>
          </a:xfrm>
          <a:prstGeom prst="rect">
            <a:avLst/>
          </a:prstGeom>
          <a:noFill/>
          <a:ln cap="flat" cmpd="sng" w="38100">
            <a:solidFill>
              <a:srgbClr val="CAD82A"/>
            </a:solidFill>
            <a:prstDash val="solid"/>
            <a:round/>
            <a:headEnd len="sm" w="sm" type="none"/>
            <a:tailEnd len="sm" w="sm" type="none"/>
          </a:ln>
        </p:spPr>
      </p:pic>
      <p:sp>
        <p:nvSpPr>
          <p:cNvPr id="310" name="Google Shape;310;p21"/>
          <p:cNvSpPr txBox="1"/>
          <p:nvPr/>
        </p:nvSpPr>
        <p:spPr>
          <a:xfrm>
            <a:off x="1899363" y="2401996"/>
            <a:ext cx="3212400" cy="50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rgbClr val="212124"/>
                </a:solidFill>
                <a:latin typeface="Montserrat"/>
                <a:ea typeface="Montserrat"/>
                <a:cs typeface="Montserrat"/>
                <a:sym typeface="Montserrat"/>
              </a:rPr>
              <a:t>April 26, 1986, The Chernobyl disaster</a:t>
            </a:r>
            <a:endParaRPr sz="700">
              <a:solidFill>
                <a:srgbClr val="777777"/>
              </a:solidFill>
              <a:latin typeface="Montserrat"/>
              <a:ea typeface="Montserrat"/>
              <a:cs typeface="Montserrat"/>
              <a:sym typeface="Montserrat"/>
            </a:endParaRPr>
          </a:p>
          <a:p>
            <a:pPr indent="0" lvl="0" marL="0" rtl="0" algn="l">
              <a:spcBef>
                <a:spcPts val="0"/>
              </a:spcBef>
              <a:spcAft>
                <a:spcPts val="0"/>
              </a:spcAft>
              <a:buNone/>
            </a:pPr>
            <a:r>
              <a:rPr lang="en" sz="700">
                <a:solidFill>
                  <a:srgbClr val="777777"/>
                </a:solidFill>
                <a:latin typeface="Montserrat"/>
                <a:ea typeface="Montserrat"/>
                <a:cs typeface="Montserrat"/>
                <a:sym typeface="Montserrat"/>
              </a:rPr>
              <a:t>Image credit </a:t>
            </a:r>
            <a:r>
              <a:rPr lang="en" sz="700" u="sng">
                <a:solidFill>
                  <a:srgbClr val="0097A7"/>
                </a:solidFill>
                <a:latin typeface="Montserrat"/>
                <a:ea typeface="Montserrat"/>
                <a:cs typeface="Montserrat"/>
                <a:sym typeface="Montserrat"/>
                <a:hlinkClick r:id="rId4"/>
              </a:rPr>
              <a:t>https://www.flickr.com/photos/iaea_imagebank/5613115146</a:t>
            </a:r>
            <a:endParaRPr sz="700">
              <a:latin typeface="Montserrat"/>
              <a:ea typeface="Montserrat"/>
              <a:cs typeface="Montserrat"/>
              <a:sym typeface="Montserrat"/>
            </a:endParaRPr>
          </a:p>
        </p:txBody>
      </p:sp>
      <p:cxnSp>
        <p:nvCxnSpPr>
          <p:cNvPr id="311" name="Google Shape;311;p21"/>
          <p:cNvCxnSpPr/>
          <p:nvPr/>
        </p:nvCxnSpPr>
        <p:spPr>
          <a:xfrm>
            <a:off x="1838389" y="1142349"/>
            <a:ext cx="0" cy="1206900"/>
          </a:xfrm>
          <a:prstGeom prst="straightConnector1">
            <a:avLst/>
          </a:prstGeom>
          <a:noFill/>
          <a:ln cap="flat" cmpd="sng" w="38100">
            <a:solidFill>
              <a:srgbClr val="CAD82A"/>
            </a:solidFill>
            <a:prstDash val="solid"/>
            <a:round/>
            <a:headEnd len="med" w="med" type="none"/>
            <a:tailEnd len="med" w="med" type="none"/>
          </a:ln>
        </p:spPr>
      </p:cxnSp>
      <p:pic>
        <p:nvPicPr>
          <p:cNvPr id="312" name="Google Shape;312;p21"/>
          <p:cNvPicPr preferRelativeResize="0"/>
          <p:nvPr/>
        </p:nvPicPr>
        <p:blipFill>
          <a:blip r:embed="rId5">
            <a:alphaModFix/>
          </a:blip>
          <a:stretch>
            <a:fillRect/>
          </a:stretch>
        </p:blipFill>
        <p:spPr>
          <a:xfrm>
            <a:off x="3448700" y="5774900"/>
            <a:ext cx="3376571" cy="1836599"/>
          </a:xfrm>
          <a:prstGeom prst="rect">
            <a:avLst/>
          </a:prstGeom>
          <a:noFill/>
          <a:ln>
            <a:noFill/>
          </a:ln>
        </p:spPr>
      </p:pic>
      <p:sp>
        <p:nvSpPr>
          <p:cNvPr id="313" name="Google Shape;313;p21"/>
          <p:cNvSpPr txBox="1"/>
          <p:nvPr/>
        </p:nvSpPr>
        <p:spPr>
          <a:xfrm>
            <a:off x="3433124" y="5752992"/>
            <a:ext cx="3407700" cy="1880400"/>
          </a:xfrm>
          <a:prstGeom prst="rect">
            <a:avLst/>
          </a:prstGeom>
          <a:noFill/>
          <a:ln cap="flat" cmpd="sng" w="38100">
            <a:solidFill>
              <a:srgbClr val="3B4C8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cxnSp>
        <p:nvCxnSpPr>
          <p:cNvPr id="314" name="Google Shape;314;p21"/>
          <p:cNvCxnSpPr/>
          <p:nvPr/>
        </p:nvCxnSpPr>
        <p:spPr>
          <a:xfrm>
            <a:off x="3216137" y="6073224"/>
            <a:ext cx="0" cy="1206900"/>
          </a:xfrm>
          <a:prstGeom prst="straightConnector1">
            <a:avLst/>
          </a:prstGeom>
          <a:noFill/>
          <a:ln cap="flat" cmpd="sng" w="38100">
            <a:solidFill>
              <a:srgbClr val="3B4C80"/>
            </a:solidFill>
            <a:prstDash val="solid"/>
            <a:round/>
            <a:headEnd len="med" w="med" type="none"/>
            <a:tailEnd len="med" w="med" type="none"/>
          </a:ln>
        </p:spPr>
      </p:cxnSp>
      <p:cxnSp>
        <p:nvCxnSpPr>
          <p:cNvPr id="315" name="Google Shape;315;p21"/>
          <p:cNvCxnSpPr>
            <a:stCxn id="316" idx="4"/>
          </p:cNvCxnSpPr>
          <p:nvPr/>
        </p:nvCxnSpPr>
        <p:spPr>
          <a:xfrm rot="10800000">
            <a:off x="4870096" y="3773400"/>
            <a:ext cx="0" cy="1420800"/>
          </a:xfrm>
          <a:prstGeom prst="straightConnector1">
            <a:avLst/>
          </a:prstGeom>
          <a:noFill/>
          <a:ln cap="flat" cmpd="sng" w="38100">
            <a:solidFill>
              <a:srgbClr val="D3ED4A"/>
            </a:solidFill>
            <a:prstDash val="solid"/>
            <a:round/>
            <a:headEnd len="med" w="med" type="none"/>
            <a:tailEnd len="med" w="med" type="none"/>
          </a:ln>
        </p:spPr>
      </p:cxnSp>
      <p:sp>
        <p:nvSpPr>
          <p:cNvPr id="316" name="Google Shape;316;p21"/>
          <p:cNvSpPr/>
          <p:nvPr/>
        </p:nvSpPr>
        <p:spPr>
          <a:xfrm rot="10800000">
            <a:off x="4716346" y="5194200"/>
            <a:ext cx="307500" cy="317100"/>
          </a:xfrm>
          <a:prstGeom prst="ellipse">
            <a:avLst/>
          </a:prstGeom>
          <a:solidFill>
            <a:srgbClr val="D3ED4A"/>
          </a:solidFill>
          <a:ln cap="flat" cmpd="sng" w="9525">
            <a:solidFill>
              <a:srgbClr val="D3ED4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1"/>
          <p:cNvSpPr txBox="1"/>
          <p:nvPr/>
        </p:nvSpPr>
        <p:spPr>
          <a:xfrm>
            <a:off x="5069525" y="4001950"/>
            <a:ext cx="2200500" cy="1420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00">
                <a:latin typeface="Montserrat"/>
                <a:ea typeface="Montserrat"/>
                <a:cs typeface="Montserrat"/>
                <a:sym typeface="Montserrat"/>
              </a:rPr>
              <a:t>El activista Chico Mendes es asesinado. Mendes trabajó durante décadas para proteger a las personas y los ecosistemas de la selva amazónica y estaba constantemente amenazado por los partidarios de la industria maderera.</a:t>
            </a:r>
            <a:endParaRPr sz="900">
              <a:latin typeface="Montserrat"/>
              <a:ea typeface="Montserrat"/>
              <a:cs typeface="Montserrat"/>
              <a:sym typeface="Montserrat"/>
            </a:endParaRPr>
          </a:p>
        </p:txBody>
      </p:sp>
      <p:sp>
        <p:nvSpPr>
          <p:cNvPr id="318" name="Google Shape;318;p21"/>
          <p:cNvSpPr/>
          <p:nvPr/>
        </p:nvSpPr>
        <p:spPr>
          <a:xfrm>
            <a:off x="-210779" y="3765140"/>
            <a:ext cx="10428900" cy="45000"/>
          </a:xfrm>
          <a:prstGeom prst="rect">
            <a:avLst/>
          </a:prstGeom>
          <a:solidFill>
            <a:srgbClr val="07074E"/>
          </a:solidFill>
          <a:ln cap="flat" cmpd="sng" w="9525">
            <a:solidFill>
              <a:srgbClr val="0707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