
<file path=[Content_Types].xml><?xml version="1.0" encoding="utf-8"?>
<Types xmlns="http://schemas.openxmlformats.org/package/2006/content-types">
  <Default ContentType="image/jpeg" Extension="jpg"/>
  <Default ContentType="application/x-fontdata" Extension="fntdata"/>
  <Default ContentType="image/gif" Extension="gif"/>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15.xml"/>
  <Override ContentType="application/vnd.openxmlformats-officedocument.presentationml.notesSlide+xml" PartName="/ppt/notesSlides/notesSlide7.xml"/>
  <Override ContentType="application/vnd.openxmlformats-officedocument.presentationml.notesSlide+xml" PartName="/ppt/notesSlides/notesSlide11.xml"/>
  <Override ContentType="application/vnd.openxmlformats-officedocument.presentationml.notesSlide+xml" PartName="/ppt/notesSlides/notesSlide5.xml"/>
  <Override ContentType="application/vnd.openxmlformats-officedocument.presentationml.notesSlide+xml" PartName="/ppt/notesSlides/notesSlide12.xml"/>
  <Override ContentType="application/vnd.openxmlformats-officedocument.presentationml.notesSlide+xml" PartName="/ppt/notesSlides/notesSlide8.xml"/>
  <Override ContentType="application/vnd.openxmlformats-officedocument.presentationml.notesSlide+xml" PartName="/ppt/notesSlides/notesSlide14.xml"/>
  <Override ContentType="application/vnd.openxmlformats-officedocument.presentationml.notesSlide+xml" PartName="/ppt/notesSlides/notesSlide2.xml"/>
  <Override ContentType="application/vnd.openxmlformats-officedocument.presentationml.notesSlide+xml" PartName="/ppt/notesSlides/notesSlide4.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1.xml"/>
  <Override ContentType="application/vnd.openxmlformats-officedocument.presentationml.slide+xml" PartName="/ppt/slides/slide1.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12.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8.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autoCompressPictures="0" embedTrueTypeFonts="1" strictFirstAndLastChars="0" saveSubsetFonts="1">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Lst>
  <p:sldSz cy="7772400" cx="10058400"/>
  <p:notesSz cx="6858000" cy="9144000"/>
  <p:embeddedFontLst>
    <p:embeddedFont>
      <p:font typeface="Montserrat Black"/>
      <p:bold r:id="rId21"/>
      <p:boldItalic r:id="rId22"/>
    </p:embeddedFont>
    <p:embeddedFont>
      <p:font typeface="Montserrat"/>
      <p:regular r:id="rId23"/>
      <p:bold r:id="rId24"/>
      <p:italic r:id="rId25"/>
      <p:boldItalic r:id="rId26"/>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2448">
          <p15:clr>
            <a:srgbClr val="9AA0A6"/>
          </p15:clr>
        </p15:guide>
        <p15:guide id="2" pos="1485">
          <p15:clr>
            <a:srgbClr val="9AA0A6"/>
          </p15:clr>
        </p15:guide>
        <p15:guide id="3" orient="horz" pos="2375">
          <p15:clr>
            <a:srgbClr val="9AA0A6"/>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Comments="0">
  <p:slideViewPr>
    <p:cSldViewPr snapToGrid="0">
      <p:cViewPr varScale="1">
        <p:scale>
          <a:sx n="100" d="100"/>
          <a:sy n="100" d="100"/>
        </p:scale>
        <p:origin x="0" y="0"/>
      </p:cViewPr>
      <p:guideLst>
        <p:guide pos="2448" orient="horz"/>
        <p:guide pos="1485"/>
        <p:guide pos="2375" orient="horz"/>
      </p:guideLst>
    </p:cSldViewPr>
  </p:slideViewPr>
</p:viewPr>
</file>

<file path=ppt/_rels/presentation.xml.rels><?xml version="1.0" encoding="UTF-8" standalone="yes"?><Relationships xmlns="http://schemas.openxmlformats.org/package/2006/relationships"><Relationship Id="rId20" Type="http://schemas.openxmlformats.org/officeDocument/2006/relationships/slide" Target="slides/slide15.xml"/><Relationship Id="rId22" Type="http://schemas.openxmlformats.org/officeDocument/2006/relationships/font" Target="fonts/MontserratBlack-boldItalic.fntdata"/><Relationship Id="rId21" Type="http://schemas.openxmlformats.org/officeDocument/2006/relationships/font" Target="fonts/MontserratBlack-bold.fntdata"/><Relationship Id="rId24" Type="http://schemas.openxmlformats.org/officeDocument/2006/relationships/font" Target="fonts/Montserrat-bold.fntdata"/><Relationship Id="rId23" Type="http://schemas.openxmlformats.org/officeDocument/2006/relationships/font" Target="fonts/Montserrat-regular.fntdata"/><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26" Type="http://schemas.openxmlformats.org/officeDocument/2006/relationships/font" Target="fonts/Montserrat-boldItalic.fntdata"/><Relationship Id="rId25" Type="http://schemas.openxmlformats.org/officeDocument/2006/relationships/font" Target="fonts/Montserrat-italic.fntdata"/><Relationship Id="rId5" Type="http://schemas.openxmlformats.org/officeDocument/2006/relationships/notesMaster" Target="notesMasters/notesMaster1.xml"/><Relationship Id="rId6" Type="http://schemas.openxmlformats.org/officeDocument/2006/relationships/slide" Target="slides/slide1.xml"/><Relationship Id="rId7" Type="http://schemas.openxmlformats.org/officeDocument/2006/relationships/slide" Target="slides/slide2.xml"/><Relationship Id="rId8" Type="http://schemas.openxmlformats.org/officeDocument/2006/relationships/slide" Target="slides/slide3.xml"/><Relationship Id="rId11" Type="http://schemas.openxmlformats.org/officeDocument/2006/relationships/slide" Target="slides/slide6.xml"/><Relationship Id="rId10" Type="http://schemas.openxmlformats.org/officeDocument/2006/relationships/slide" Target="slides/slide5.xml"/><Relationship Id="rId13" Type="http://schemas.openxmlformats.org/officeDocument/2006/relationships/slide" Target="slides/slide8.xml"/><Relationship Id="rId12" Type="http://schemas.openxmlformats.org/officeDocument/2006/relationships/slide" Target="slides/slide7.xml"/><Relationship Id="rId15" Type="http://schemas.openxmlformats.org/officeDocument/2006/relationships/slide" Target="slides/slide10.xml"/><Relationship Id="rId14" Type="http://schemas.openxmlformats.org/officeDocument/2006/relationships/slide" Target="slides/slide9.xml"/><Relationship Id="rId17" Type="http://schemas.openxmlformats.org/officeDocument/2006/relationships/slide" Target="slides/slide12.xml"/><Relationship Id="rId16" Type="http://schemas.openxmlformats.org/officeDocument/2006/relationships/slide" Target="slides/slide11.xml"/><Relationship Id="rId19" Type="http://schemas.openxmlformats.org/officeDocument/2006/relationships/slide" Target="slides/slide14.xml"/><Relationship Id="rId18"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 name="Shape 2"/>
        <p:cNvGrpSpPr/>
        <p:nvPr/>
      </p:nvGrpSpPr>
      <p:grpSpPr>
        <a:xfrm>
          <a:off x="0" y="0"/>
          <a:ext cx="0" cy="0"/>
          <a:chOff x="0" y="0"/>
          <a:chExt cx="0" cy="0"/>
        </a:xfrm>
      </p:grpSpPr>
      <p:sp>
        <p:nvSpPr>
          <p:cNvPr id="3" name="Google Shape;3;n"/>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0" name="Shape 50"/>
        <p:cNvGrpSpPr/>
        <p:nvPr/>
      </p:nvGrpSpPr>
      <p:grpSpPr>
        <a:xfrm>
          <a:off x="0" y="0"/>
          <a:ext cx="0" cy="0"/>
          <a:chOff x="0" y="0"/>
          <a:chExt cx="0" cy="0"/>
        </a:xfrm>
      </p:grpSpPr>
      <p:sp>
        <p:nvSpPr>
          <p:cNvPr id="51" name="Google Shape;51;g791a428a79_0_0: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52" name="Google Shape;52;g791a428a79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77" name="Shape 77"/>
        <p:cNvGrpSpPr/>
        <p:nvPr/>
      </p:nvGrpSpPr>
      <p:grpSpPr>
        <a:xfrm>
          <a:off x="0" y="0"/>
          <a:ext cx="0" cy="0"/>
          <a:chOff x="0" y="0"/>
          <a:chExt cx="0" cy="0"/>
        </a:xfrm>
      </p:grpSpPr>
      <p:sp>
        <p:nvSpPr>
          <p:cNvPr id="78" name="Google Shape;78;g791a428a79_0_5: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79" name="Google Shape;79;g791a428a79_0_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03" name="Shape 103"/>
        <p:cNvGrpSpPr/>
        <p:nvPr/>
      </p:nvGrpSpPr>
      <p:grpSpPr>
        <a:xfrm>
          <a:off x="0" y="0"/>
          <a:ext cx="0" cy="0"/>
          <a:chOff x="0" y="0"/>
          <a:chExt cx="0" cy="0"/>
        </a:xfrm>
      </p:grpSpPr>
      <p:sp>
        <p:nvSpPr>
          <p:cNvPr id="104" name="Google Shape;104;g791a428a79_0_79: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105" name="Google Shape;105;g791a428a79_0_7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1" name="Shape 131"/>
        <p:cNvGrpSpPr/>
        <p:nvPr/>
      </p:nvGrpSpPr>
      <p:grpSpPr>
        <a:xfrm>
          <a:off x="0" y="0"/>
          <a:ext cx="0" cy="0"/>
          <a:chOff x="0" y="0"/>
          <a:chExt cx="0" cy="0"/>
        </a:xfrm>
      </p:grpSpPr>
      <p:sp>
        <p:nvSpPr>
          <p:cNvPr id="132" name="Google Shape;132;g791a428a79_0_105: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133" name="Google Shape;133;g791a428a79_0_10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55" name="Shape 155"/>
        <p:cNvGrpSpPr/>
        <p:nvPr/>
      </p:nvGrpSpPr>
      <p:grpSpPr>
        <a:xfrm>
          <a:off x="0" y="0"/>
          <a:ext cx="0" cy="0"/>
          <a:chOff x="0" y="0"/>
          <a:chExt cx="0" cy="0"/>
        </a:xfrm>
      </p:grpSpPr>
      <p:sp>
        <p:nvSpPr>
          <p:cNvPr id="156" name="Google Shape;156;g791a428a79_0_134: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157" name="Google Shape;157;g791a428a79_0_13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89" name="Shape 189"/>
        <p:cNvGrpSpPr/>
        <p:nvPr/>
      </p:nvGrpSpPr>
      <p:grpSpPr>
        <a:xfrm>
          <a:off x="0" y="0"/>
          <a:ext cx="0" cy="0"/>
          <a:chOff x="0" y="0"/>
          <a:chExt cx="0" cy="0"/>
        </a:xfrm>
      </p:grpSpPr>
      <p:sp>
        <p:nvSpPr>
          <p:cNvPr id="190" name="Google Shape;190;p: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191" name="Google Shape;191;p: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5" name="Shape 235"/>
        <p:cNvGrpSpPr/>
        <p:nvPr/>
      </p:nvGrpSpPr>
      <p:grpSpPr>
        <a:xfrm>
          <a:off x="0" y="0"/>
          <a:ext cx="0" cy="0"/>
          <a:chOff x="0" y="0"/>
          <a:chExt cx="0" cy="0"/>
        </a:xfrm>
      </p:grpSpPr>
      <p:sp>
        <p:nvSpPr>
          <p:cNvPr id="236" name="Google Shape;236;g75778bc66d_0_1: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237" name="Google Shape;237;g75778bc66d_0_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61" name="Shape 261"/>
        <p:cNvGrpSpPr/>
        <p:nvPr/>
      </p:nvGrpSpPr>
      <p:grpSpPr>
        <a:xfrm>
          <a:off x="0" y="0"/>
          <a:ext cx="0" cy="0"/>
          <a:chOff x="0" y="0"/>
          <a:chExt cx="0" cy="0"/>
        </a:xfrm>
      </p:grpSpPr>
      <p:sp>
        <p:nvSpPr>
          <p:cNvPr id="262" name="Google Shape;262;g75778bc99e_0_0: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263" name="Google Shape;263;g75778bc99e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83" name="Shape 283"/>
        <p:cNvGrpSpPr/>
        <p:nvPr/>
      </p:nvGrpSpPr>
      <p:grpSpPr>
        <a:xfrm>
          <a:off x="0" y="0"/>
          <a:ext cx="0" cy="0"/>
          <a:chOff x="0" y="0"/>
          <a:chExt cx="0" cy="0"/>
        </a:xfrm>
      </p:grpSpPr>
      <p:sp>
        <p:nvSpPr>
          <p:cNvPr id="284" name="Google Shape;284;g759a44c125_0_39: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285" name="Google Shape;285;g759a44c125_0_3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21" name="Shape 321"/>
        <p:cNvGrpSpPr/>
        <p:nvPr/>
      </p:nvGrpSpPr>
      <p:grpSpPr>
        <a:xfrm>
          <a:off x="0" y="0"/>
          <a:ext cx="0" cy="0"/>
          <a:chOff x="0" y="0"/>
          <a:chExt cx="0" cy="0"/>
        </a:xfrm>
      </p:grpSpPr>
      <p:sp>
        <p:nvSpPr>
          <p:cNvPr id="322" name="Google Shape;322;g790a54db14_0_0: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323" name="Google Shape;323;g790a54db14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58" name="Shape 358"/>
        <p:cNvGrpSpPr/>
        <p:nvPr/>
      </p:nvGrpSpPr>
      <p:grpSpPr>
        <a:xfrm>
          <a:off x="0" y="0"/>
          <a:ext cx="0" cy="0"/>
          <a:chOff x="0" y="0"/>
          <a:chExt cx="0" cy="0"/>
        </a:xfrm>
      </p:grpSpPr>
      <p:sp>
        <p:nvSpPr>
          <p:cNvPr id="359" name="Google Shape;359;g790a54db14_0_30: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360" name="Google Shape;360;g790a54db14_0_3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80" name="Shape 380"/>
        <p:cNvGrpSpPr/>
        <p:nvPr/>
      </p:nvGrpSpPr>
      <p:grpSpPr>
        <a:xfrm>
          <a:off x="0" y="0"/>
          <a:ext cx="0" cy="0"/>
          <a:chOff x="0" y="0"/>
          <a:chExt cx="0" cy="0"/>
        </a:xfrm>
      </p:grpSpPr>
      <p:sp>
        <p:nvSpPr>
          <p:cNvPr id="381" name="Google Shape;381;g790a54db14_0_35: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382" name="Google Shape;382;g790a54db14_0_3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17" name="Shape 417"/>
        <p:cNvGrpSpPr/>
        <p:nvPr/>
      </p:nvGrpSpPr>
      <p:grpSpPr>
        <a:xfrm>
          <a:off x="0" y="0"/>
          <a:ext cx="0" cy="0"/>
          <a:chOff x="0" y="0"/>
          <a:chExt cx="0" cy="0"/>
        </a:xfrm>
      </p:grpSpPr>
      <p:sp>
        <p:nvSpPr>
          <p:cNvPr id="418" name="Google Shape;418;g790a54db14_2_83: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419" name="Google Shape;419;g790a54db14_2_8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40" name="Shape 440"/>
        <p:cNvGrpSpPr/>
        <p:nvPr/>
      </p:nvGrpSpPr>
      <p:grpSpPr>
        <a:xfrm>
          <a:off x="0" y="0"/>
          <a:ext cx="0" cy="0"/>
          <a:chOff x="0" y="0"/>
          <a:chExt cx="0" cy="0"/>
        </a:xfrm>
      </p:grpSpPr>
      <p:sp>
        <p:nvSpPr>
          <p:cNvPr id="441" name="Google Shape;441;g791a428a79_1_0: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442" name="Google Shape;442;g791a428a79_1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75" name="Shape 475"/>
        <p:cNvGrpSpPr/>
        <p:nvPr/>
      </p:nvGrpSpPr>
      <p:grpSpPr>
        <a:xfrm>
          <a:off x="0" y="0"/>
          <a:ext cx="0" cy="0"/>
          <a:chOff x="0" y="0"/>
          <a:chExt cx="0" cy="0"/>
        </a:xfrm>
      </p:grpSpPr>
      <p:sp>
        <p:nvSpPr>
          <p:cNvPr id="476" name="Google Shape;476;g791a428a79_0_190:notes"/>
          <p:cNvSpPr/>
          <p:nvPr>
            <p:ph idx="2" type="sldImg"/>
          </p:nvPr>
        </p:nvSpPr>
        <p:spPr>
          <a:xfrm>
            <a:off x="1210584" y="685800"/>
            <a:ext cx="4437300" cy="3429000"/>
          </a:xfrm>
          <a:custGeom>
            <a:rect b="b" l="l" r="r" t="t"/>
            <a:pathLst>
              <a:path extrusionOk="0" h="120000" w="120000">
                <a:moveTo>
                  <a:pt x="0" y="0"/>
                </a:moveTo>
                <a:lnTo>
                  <a:pt x="120000" y="0"/>
                </a:lnTo>
                <a:lnTo>
                  <a:pt x="120000" y="120000"/>
                </a:lnTo>
                <a:lnTo>
                  <a:pt x="0" y="120000"/>
                </a:lnTo>
                <a:close/>
              </a:path>
            </a:pathLst>
          </a:custGeom>
        </p:spPr>
      </p:sp>
      <p:sp>
        <p:nvSpPr>
          <p:cNvPr id="477" name="Google Shape;477;g791a428a79_0_19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slide" type="title">
  <p:cSld name="TITLE">
    <p:spTree>
      <p:nvGrpSpPr>
        <p:cNvPr id="9" name="Shape 9"/>
        <p:cNvGrpSpPr/>
        <p:nvPr/>
      </p:nvGrpSpPr>
      <p:grpSpPr>
        <a:xfrm>
          <a:off x="0" y="0"/>
          <a:ext cx="0" cy="0"/>
          <a:chOff x="0" y="0"/>
          <a:chExt cx="0" cy="0"/>
        </a:xfrm>
      </p:grpSpPr>
      <p:sp>
        <p:nvSpPr>
          <p:cNvPr id="10" name="Google Shape;10;p2"/>
          <p:cNvSpPr txBox="1"/>
          <p:nvPr>
            <p:ph type="ctrTitle"/>
          </p:nvPr>
        </p:nvSpPr>
        <p:spPr>
          <a:xfrm>
            <a:off x="342879" y="1125136"/>
            <a:ext cx="9372900" cy="3101700"/>
          </a:xfrm>
          <a:prstGeom prst="rect">
            <a:avLst/>
          </a:prstGeom>
        </p:spPr>
        <p:txBody>
          <a:bodyPr anchorCtr="0" anchor="b" bIns="91425" lIns="91425" spcFirstLastPara="1" rIns="91425" wrap="square" tIns="91425">
            <a:no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11" name="Google Shape;11;p2"/>
          <p:cNvSpPr txBox="1"/>
          <p:nvPr>
            <p:ph idx="1" type="subTitle"/>
          </p:nvPr>
        </p:nvSpPr>
        <p:spPr>
          <a:xfrm>
            <a:off x="342870" y="4282678"/>
            <a:ext cx="9372900" cy="1197900"/>
          </a:xfrm>
          <a:prstGeom prst="rect">
            <a:avLst/>
          </a:prstGeom>
        </p:spPr>
        <p:txBody>
          <a:bodyPr anchorCtr="0" anchor="t" bIns="91425" lIns="91425" spcFirstLastPara="1" rIns="91425" wrap="square" tIns="91425">
            <a:no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p:txBody>
      </p:sp>
      <p:sp>
        <p:nvSpPr>
          <p:cNvPr id="12" name="Google Shape;12;p2"/>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Section header" type="secHead">
  <p:cSld name="SECTION_HEADER">
    <p:spTree>
      <p:nvGrpSpPr>
        <p:cNvPr id="13" name="Shape 13"/>
        <p:cNvGrpSpPr/>
        <p:nvPr/>
      </p:nvGrpSpPr>
      <p:grpSpPr>
        <a:xfrm>
          <a:off x="0" y="0"/>
          <a:ext cx="0" cy="0"/>
          <a:chOff x="0" y="0"/>
          <a:chExt cx="0" cy="0"/>
        </a:xfrm>
      </p:grpSpPr>
      <p:sp>
        <p:nvSpPr>
          <p:cNvPr id="14" name="Google Shape;14;p3"/>
          <p:cNvSpPr txBox="1"/>
          <p:nvPr>
            <p:ph type="title"/>
          </p:nvPr>
        </p:nvSpPr>
        <p:spPr>
          <a:xfrm>
            <a:off x="342870" y="3250173"/>
            <a:ext cx="9372900" cy="1272000"/>
          </a:xfrm>
          <a:prstGeom prst="rect">
            <a:avLst/>
          </a:prstGeom>
        </p:spPr>
        <p:txBody>
          <a:bodyPr anchorCtr="0" anchor="ctr" bIns="91425" lIns="91425" spcFirstLastPara="1" rIns="91425" wrap="square" tIns="91425">
            <a:no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15" name="Google Shape;15;p3"/>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and body" type="tx">
  <p:cSld name="TITLE_AND_BODY">
    <p:spTree>
      <p:nvGrpSpPr>
        <p:cNvPr id="16" name="Shape 16"/>
        <p:cNvGrpSpPr/>
        <p:nvPr/>
      </p:nvGrpSpPr>
      <p:grpSpPr>
        <a:xfrm>
          <a:off x="0" y="0"/>
          <a:ext cx="0" cy="0"/>
          <a:chOff x="0" y="0"/>
          <a:chExt cx="0" cy="0"/>
        </a:xfrm>
      </p:grpSpPr>
      <p:sp>
        <p:nvSpPr>
          <p:cNvPr id="17" name="Google Shape;17;p4"/>
          <p:cNvSpPr txBox="1"/>
          <p:nvPr>
            <p:ph type="title"/>
          </p:nvPr>
        </p:nvSpPr>
        <p:spPr>
          <a:xfrm>
            <a:off x="342870" y="672482"/>
            <a:ext cx="9372900" cy="865500"/>
          </a:xfrm>
          <a:prstGeom prst="rect">
            <a:avLst/>
          </a:prstGeom>
        </p:spPr>
        <p:txBody>
          <a:bodyPr anchorCtr="0" anchor="t" bIns="91425" lIns="91425" spcFirstLastPara="1" rIns="91425" wrap="square" tIns="91425">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 name="Google Shape;18;p4"/>
          <p:cNvSpPr txBox="1"/>
          <p:nvPr>
            <p:ph idx="1" type="body"/>
          </p:nvPr>
        </p:nvSpPr>
        <p:spPr>
          <a:xfrm>
            <a:off x="342870" y="1741518"/>
            <a:ext cx="9372900" cy="5162700"/>
          </a:xfrm>
          <a:prstGeom prst="rect">
            <a:avLst/>
          </a:prstGeom>
        </p:spPr>
        <p:txBody>
          <a:bodyPr anchorCtr="0" anchor="t" bIns="91425" lIns="91425" spcFirstLastPara="1" rIns="91425" wrap="square" tIns="91425">
            <a:noAutofit/>
          </a:bodyPr>
          <a:lstStyle>
            <a:lvl1pPr indent="-342900" lvl="0" marL="457200">
              <a:spcBef>
                <a:spcPts val="0"/>
              </a:spcBef>
              <a:spcAft>
                <a:spcPts val="0"/>
              </a:spcAft>
              <a:buSzPts val="1800"/>
              <a:buChar char="●"/>
              <a:defRPr/>
            </a:lvl1pPr>
            <a:lvl2pPr indent="-317500" lvl="1" marL="914400">
              <a:spcBef>
                <a:spcPts val="1600"/>
              </a:spcBef>
              <a:spcAft>
                <a:spcPts val="0"/>
              </a:spcAft>
              <a:buSzPts val="1400"/>
              <a:buChar char="○"/>
              <a:defRPr/>
            </a:lvl2pPr>
            <a:lvl3pPr indent="-317500" lvl="2" marL="1371600">
              <a:spcBef>
                <a:spcPts val="1600"/>
              </a:spcBef>
              <a:spcAft>
                <a:spcPts val="0"/>
              </a:spcAft>
              <a:buSzPts val="1400"/>
              <a:buChar char="■"/>
              <a:defRPr/>
            </a:lvl3pPr>
            <a:lvl4pPr indent="-317500" lvl="3" marL="1828800">
              <a:spcBef>
                <a:spcPts val="1600"/>
              </a:spcBef>
              <a:spcAft>
                <a:spcPts val="0"/>
              </a:spcAft>
              <a:buSzPts val="1400"/>
              <a:buChar char="●"/>
              <a:defRPr/>
            </a:lvl4pPr>
            <a:lvl5pPr indent="-317500" lvl="4" marL="2286000">
              <a:spcBef>
                <a:spcPts val="1600"/>
              </a:spcBef>
              <a:spcAft>
                <a:spcPts val="0"/>
              </a:spcAft>
              <a:buSzPts val="1400"/>
              <a:buChar char="○"/>
              <a:defRPr/>
            </a:lvl5pPr>
            <a:lvl6pPr indent="-317500" lvl="5" marL="2743200">
              <a:spcBef>
                <a:spcPts val="1600"/>
              </a:spcBef>
              <a:spcAft>
                <a:spcPts val="0"/>
              </a:spcAft>
              <a:buSzPts val="1400"/>
              <a:buChar char="■"/>
              <a:defRPr/>
            </a:lvl6pPr>
            <a:lvl7pPr indent="-317500" lvl="6" marL="3200400">
              <a:spcBef>
                <a:spcPts val="1600"/>
              </a:spcBef>
              <a:spcAft>
                <a:spcPts val="0"/>
              </a:spcAft>
              <a:buSzPts val="1400"/>
              <a:buChar char="●"/>
              <a:defRPr/>
            </a:lvl7pPr>
            <a:lvl8pPr indent="-317500" lvl="7" marL="3657600">
              <a:spcBef>
                <a:spcPts val="1600"/>
              </a:spcBef>
              <a:spcAft>
                <a:spcPts val="0"/>
              </a:spcAft>
              <a:buSzPts val="1400"/>
              <a:buChar char="○"/>
              <a:defRPr/>
            </a:lvl8pPr>
            <a:lvl9pPr indent="-317500" lvl="8" marL="4114800">
              <a:spcBef>
                <a:spcPts val="1600"/>
              </a:spcBef>
              <a:spcAft>
                <a:spcPts val="1600"/>
              </a:spcAft>
              <a:buSzPts val="1400"/>
              <a:buChar char="■"/>
              <a:defRPr/>
            </a:lvl9pPr>
          </a:lstStyle>
          <a:p/>
        </p:txBody>
      </p:sp>
      <p:sp>
        <p:nvSpPr>
          <p:cNvPr id="19" name="Google Shape;19;p4"/>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and two columns" type="twoColTx">
  <p:cSld name="TITLE_AND_TWO_COLUMNS">
    <p:spTree>
      <p:nvGrpSpPr>
        <p:cNvPr id="20" name="Shape 20"/>
        <p:cNvGrpSpPr/>
        <p:nvPr/>
      </p:nvGrpSpPr>
      <p:grpSpPr>
        <a:xfrm>
          <a:off x="0" y="0"/>
          <a:ext cx="0" cy="0"/>
          <a:chOff x="0" y="0"/>
          <a:chExt cx="0" cy="0"/>
        </a:xfrm>
      </p:grpSpPr>
      <p:sp>
        <p:nvSpPr>
          <p:cNvPr id="21" name="Google Shape;21;p5"/>
          <p:cNvSpPr txBox="1"/>
          <p:nvPr>
            <p:ph type="title"/>
          </p:nvPr>
        </p:nvSpPr>
        <p:spPr>
          <a:xfrm>
            <a:off x="342870" y="672482"/>
            <a:ext cx="9372900" cy="865500"/>
          </a:xfrm>
          <a:prstGeom prst="rect">
            <a:avLst/>
          </a:prstGeom>
        </p:spPr>
        <p:txBody>
          <a:bodyPr anchorCtr="0" anchor="t" bIns="91425" lIns="91425" spcFirstLastPara="1" rIns="91425" wrap="square" tIns="91425">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2" name="Google Shape;22;p5"/>
          <p:cNvSpPr txBox="1"/>
          <p:nvPr>
            <p:ph idx="1" type="body"/>
          </p:nvPr>
        </p:nvSpPr>
        <p:spPr>
          <a:xfrm>
            <a:off x="342870" y="1741518"/>
            <a:ext cx="4399800" cy="5162700"/>
          </a:xfrm>
          <a:prstGeom prst="rect">
            <a:avLst/>
          </a:prstGeom>
        </p:spPr>
        <p:txBody>
          <a:bodyPr anchorCtr="0" anchor="t" bIns="91425" lIns="91425" spcFirstLastPara="1" rIns="91425" wrap="square" tIns="91425">
            <a:noAutofit/>
          </a:bodyPr>
          <a:lstStyle>
            <a:lvl1pPr indent="-317500" lvl="0" marL="457200">
              <a:spcBef>
                <a:spcPts val="0"/>
              </a:spcBef>
              <a:spcAft>
                <a:spcPts val="0"/>
              </a:spcAft>
              <a:buSzPts val="1400"/>
              <a:buChar char="●"/>
              <a:defRPr sz="1400"/>
            </a:lvl1pPr>
            <a:lvl2pPr indent="-304800" lvl="1" marL="914400">
              <a:spcBef>
                <a:spcPts val="1600"/>
              </a:spcBef>
              <a:spcAft>
                <a:spcPts val="0"/>
              </a:spcAft>
              <a:buSzPts val="1200"/>
              <a:buChar char="○"/>
              <a:defRPr sz="1200"/>
            </a:lvl2pPr>
            <a:lvl3pPr indent="-304800" lvl="2" marL="1371600">
              <a:spcBef>
                <a:spcPts val="1600"/>
              </a:spcBef>
              <a:spcAft>
                <a:spcPts val="0"/>
              </a:spcAft>
              <a:buSzPts val="1200"/>
              <a:buChar char="■"/>
              <a:defRPr sz="1200"/>
            </a:lvl3pPr>
            <a:lvl4pPr indent="-304800" lvl="3" marL="1828800">
              <a:spcBef>
                <a:spcPts val="1600"/>
              </a:spcBef>
              <a:spcAft>
                <a:spcPts val="0"/>
              </a:spcAft>
              <a:buSzPts val="1200"/>
              <a:buChar char="●"/>
              <a:defRPr sz="1200"/>
            </a:lvl4pPr>
            <a:lvl5pPr indent="-304800" lvl="4" marL="2286000">
              <a:spcBef>
                <a:spcPts val="1600"/>
              </a:spcBef>
              <a:spcAft>
                <a:spcPts val="0"/>
              </a:spcAft>
              <a:buSzPts val="1200"/>
              <a:buChar char="○"/>
              <a:defRPr sz="1200"/>
            </a:lvl5pPr>
            <a:lvl6pPr indent="-304800" lvl="5" marL="2743200">
              <a:spcBef>
                <a:spcPts val="1600"/>
              </a:spcBef>
              <a:spcAft>
                <a:spcPts val="0"/>
              </a:spcAft>
              <a:buSzPts val="1200"/>
              <a:buChar char="■"/>
              <a:defRPr sz="1200"/>
            </a:lvl6pPr>
            <a:lvl7pPr indent="-304800" lvl="6" marL="3200400">
              <a:spcBef>
                <a:spcPts val="1600"/>
              </a:spcBef>
              <a:spcAft>
                <a:spcPts val="0"/>
              </a:spcAft>
              <a:buSzPts val="1200"/>
              <a:buChar char="●"/>
              <a:defRPr sz="1200"/>
            </a:lvl7pPr>
            <a:lvl8pPr indent="-304800" lvl="7" marL="3657600">
              <a:spcBef>
                <a:spcPts val="1600"/>
              </a:spcBef>
              <a:spcAft>
                <a:spcPts val="0"/>
              </a:spcAft>
              <a:buSzPts val="1200"/>
              <a:buChar char="○"/>
              <a:defRPr sz="1200"/>
            </a:lvl8pPr>
            <a:lvl9pPr indent="-304800" lvl="8" marL="4114800">
              <a:spcBef>
                <a:spcPts val="1600"/>
              </a:spcBef>
              <a:spcAft>
                <a:spcPts val="1600"/>
              </a:spcAft>
              <a:buSzPts val="1200"/>
              <a:buChar char="■"/>
              <a:defRPr sz="1200"/>
            </a:lvl9pPr>
          </a:lstStyle>
          <a:p/>
        </p:txBody>
      </p:sp>
      <p:sp>
        <p:nvSpPr>
          <p:cNvPr id="23" name="Google Shape;23;p5"/>
          <p:cNvSpPr txBox="1"/>
          <p:nvPr>
            <p:ph idx="2" type="body"/>
          </p:nvPr>
        </p:nvSpPr>
        <p:spPr>
          <a:xfrm>
            <a:off x="5315640" y="1741518"/>
            <a:ext cx="4399800" cy="5162700"/>
          </a:xfrm>
          <a:prstGeom prst="rect">
            <a:avLst/>
          </a:prstGeom>
        </p:spPr>
        <p:txBody>
          <a:bodyPr anchorCtr="0" anchor="t" bIns="91425" lIns="91425" spcFirstLastPara="1" rIns="91425" wrap="square" tIns="91425">
            <a:noAutofit/>
          </a:bodyPr>
          <a:lstStyle>
            <a:lvl1pPr indent="-317500" lvl="0" marL="457200">
              <a:spcBef>
                <a:spcPts val="0"/>
              </a:spcBef>
              <a:spcAft>
                <a:spcPts val="0"/>
              </a:spcAft>
              <a:buSzPts val="1400"/>
              <a:buChar char="●"/>
              <a:defRPr sz="1400"/>
            </a:lvl1pPr>
            <a:lvl2pPr indent="-304800" lvl="1" marL="914400">
              <a:spcBef>
                <a:spcPts val="1600"/>
              </a:spcBef>
              <a:spcAft>
                <a:spcPts val="0"/>
              </a:spcAft>
              <a:buSzPts val="1200"/>
              <a:buChar char="○"/>
              <a:defRPr sz="1200"/>
            </a:lvl2pPr>
            <a:lvl3pPr indent="-304800" lvl="2" marL="1371600">
              <a:spcBef>
                <a:spcPts val="1600"/>
              </a:spcBef>
              <a:spcAft>
                <a:spcPts val="0"/>
              </a:spcAft>
              <a:buSzPts val="1200"/>
              <a:buChar char="■"/>
              <a:defRPr sz="1200"/>
            </a:lvl3pPr>
            <a:lvl4pPr indent="-304800" lvl="3" marL="1828800">
              <a:spcBef>
                <a:spcPts val="1600"/>
              </a:spcBef>
              <a:spcAft>
                <a:spcPts val="0"/>
              </a:spcAft>
              <a:buSzPts val="1200"/>
              <a:buChar char="●"/>
              <a:defRPr sz="1200"/>
            </a:lvl4pPr>
            <a:lvl5pPr indent="-304800" lvl="4" marL="2286000">
              <a:spcBef>
                <a:spcPts val="1600"/>
              </a:spcBef>
              <a:spcAft>
                <a:spcPts val="0"/>
              </a:spcAft>
              <a:buSzPts val="1200"/>
              <a:buChar char="○"/>
              <a:defRPr sz="1200"/>
            </a:lvl5pPr>
            <a:lvl6pPr indent="-304800" lvl="5" marL="2743200">
              <a:spcBef>
                <a:spcPts val="1600"/>
              </a:spcBef>
              <a:spcAft>
                <a:spcPts val="0"/>
              </a:spcAft>
              <a:buSzPts val="1200"/>
              <a:buChar char="■"/>
              <a:defRPr sz="1200"/>
            </a:lvl6pPr>
            <a:lvl7pPr indent="-304800" lvl="6" marL="3200400">
              <a:spcBef>
                <a:spcPts val="1600"/>
              </a:spcBef>
              <a:spcAft>
                <a:spcPts val="0"/>
              </a:spcAft>
              <a:buSzPts val="1200"/>
              <a:buChar char="●"/>
              <a:defRPr sz="1200"/>
            </a:lvl7pPr>
            <a:lvl8pPr indent="-304800" lvl="7" marL="3657600">
              <a:spcBef>
                <a:spcPts val="1600"/>
              </a:spcBef>
              <a:spcAft>
                <a:spcPts val="0"/>
              </a:spcAft>
              <a:buSzPts val="1200"/>
              <a:buChar char="○"/>
              <a:defRPr sz="1200"/>
            </a:lvl8pPr>
            <a:lvl9pPr indent="-304800" lvl="8" marL="4114800">
              <a:spcBef>
                <a:spcPts val="1600"/>
              </a:spcBef>
              <a:spcAft>
                <a:spcPts val="1600"/>
              </a:spcAft>
              <a:buSzPts val="1200"/>
              <a:buChar char="■"/>
              <a:defRPr sz="1200"/>
            </a:lvl9pPr>
          </a:lstStyle>
          <a:p/>
        </p:txBody>
      </p:sp>
      <p:sp>
        <p:nvSpPr>
          <p:cNvPr id="24" name="Google Shape;24;p5"/>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only" type="titleOnly">
  <p:cSld name="TITLE_ONLY">
    <p:spTree>
      <p:nvGrpSpPr>
        <p:cNvPr id="25" name="Shape 25"/>
        <p:cNvGrpSpPr/>
        <p:nvPr/>
      </p:nvGrpSpPr>
      <p:grpSpPr>
        <a:xfrm>
          <a:off x="0" y="0"/>
          <a:ext cx="0" cy="0"/>
          <a:chOff x="0" y="0"/>
          <a:chExt cx="0" cy="0"/>
        </a:xfrm>
      </p:grpSpPr>
      <p:sp>
        <p:nvSpPr>
          <p:cNvPr id="26" name="Google Shape;26;p6"/>
          <p:cNvSpPr txBox="1"/>
          <p:nvPr>
            <p:ph type="title"/>
          </p:nvPr>
        </p:nvSpPr>
        <p:spPr>
          <a:xfrm>
            <a:off x="342870" y="672482"/>
            <a:ext cx="9372900" cy="865500"/>
          </a:xfrm>
          <a:prstGeom prst="rect">
            <a:avLst/>
          </a:prstGeom>
        </p:spPr>
        <p:txBody>
          <a:bodyPr anchorCtr="0" anchor="t" bIns="91425" lIns="91425" spcFirstLastPara="1" rIns="91425" wrap="square" tIns="91425">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7" name="Google Shape;27;p6"/>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One column text">
  <p:cSld name="ONE_COLUMN_TEXT">
    <p:spTree>
      <p:nvGrpSpPr>
        <p:cNvPr id="28" name="Shape 28"/>
        <p:cNvGrpSpPr/>
        <p:nvPr/>
      </p:nvGrpSpPr>
      <p:grpSpPr>
        <a:xfrm>
          <a:off x="0" y="0"/>
          <a:ext cx="0" cy="0"/>
          <a:chOff x="0" y="0"/>
          <a:chExt cx="0" cy="0"/>
        </a:xfrm>
      </p:grpSpPr>
      <p:sp>
        <p:nvSpPr>
          <p:cNvPr id="29" name="Google Shape;29;p7"/>
          <p:cNvSpPr txBox="1"/>
          <p:nvPr>
            <p:ph type="title"/>
          </p:nvPr>
        </p:nvSpPr>
        <p:spPr>
          <a:xfrm>
            <a:off x="342870" y="839573"/>
            <a:ext cx="3088800" cy="1141800"/>
          </a:xfrm>
          <a:prstGeom prst="rect">
            <a:avLst/>
          </a:prstGeom>
        </p:spPr>
        <p:txBody>
          <a:bodyPr anchorCtr="0" anchor="b" bIns="91425" lIns="91425" spcFirstLastPara="1" rIns="91425" wrap="square" tIns="91425">
            <a:no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30" name="Google Shape;30;p7"/>
          <p:cNvSpPr txBox="1"/>
          <p:nvPr>
            <p:ph idx="1" type="body"/>
          </p:nvPr>
        </p:nvSpPr>
        <p:spPr>
          <a:xfrm>
            <a:off x="342870" y="2099840"/>
            <a:ext cx="3088800" cy="48045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sz="1200"/>
            </a:lvl1pPr>
            <a:lvl2pPr indent="-304800" lvl="1" marL="914400">
              <a:spcBef>
                <a:spcPts val="1600"/>
              </a:spcBef>
              <a:spcAft>
                <a:spcPts val="0"/>
              </a:spcAft>
              <a:buSzPts val="1200"/>
              <a:buChar char="○"/>
              <a:defRPr sz="1200"/>
            </a:lvl2pPr>
            <a:lvl3pPr indent="-304800" lvl="2" marL="1371600">
              <a:spcBef>
                <a:spcPts val="1600"/>
              </a:spcBef>
              <a:spcAft>
                <a:spcPts val="0"/>
              </a:spcAft>
              <a:buSzPts val="1200"/>
              <a:buChar char="■"/>
              <a:defRPr sz="1200"/>
            </a:lvl3pPr>
            <a:lvl4pPr indent="-304800" lvl="3" marL="1828800">
              <a:spcBef>
                <a:spcPts val="1600"/>
              </a:spcBef>
              <a:spcAft>
                <a:spcPts val="0"/>
              </a:spcAft>
              <a:buSzPts val="1200"/>
              <a:buChar char="●"/>
              <a:defRPr sz="1200"/>
            </a:lvl4pPr>
            <a:lvl5pPr indent="-304800" lvl="4" marL="2286000">
              <a:spcBef>
                <a:spcPts val="1600"/>
              </a:spcBef>
              <a:spcAft>
                <a:spcPts val="0"/>
              </a:spcAft>
              <a:buSzPts val="1200"/>
              <a:buChar char="○"/>
              <a:defRPr sz="1200"/>
            </a:lvl5pPr>
            <a:lvl6pPr indent="-304800" lvl="5" marL="2743200">
              <a:spcBef>
                <a:spcPts val="1600"/>
              </a:spcBef>
              <a:spcAft>
                <a:spcPts val="0"/>
              </a:spcAft>
              <a:buSzPts val="1200"/>
              <a:buChar char="■"/>
              <a:defRPr sz="1200"/>
            </a:lvl6pPr>
            <a:lvl7pPr indent="-304800" lvl="6" marL="3200400">
              <a:spcBef>
                <a:spcPts val="1600"/>
              </a:spcBef>
              <a:spcAft>
                <a:spcPts val="0"/>
              </a:spcAft>
              <a:buSzPts val="1200"/>
              <a:buChar char="●"/>
              <a:defRPr sz="1200"/>
            </a:lvl7pPr>
            <a:lvl8pPr indent="-304800" lvl="7" marL="3657600">
              <a:spcBef>
                <a:spcPts val="1600"/>
              </a:spcBef>
              <a:spcAft>
                <a:spcPts val="0"/>
              </a:spcAft>
              <a:buSzPts val="1200"/>
              <a:buChar char="○"/>
              <a:defRPr sz="1200"/>
            </a:lvl8pPr>
            <a:lvl9pPr indent="-304800" lvl="8" marL="4114800">
              <a:spcBef>
                <a:spcPts val="1600"/>
              </a:spcBef>
              <a:spcAft>
                <a:spcPts val="1600"/>
              </a:spcAft>
              <a:buSzPts val="1200"/>
              <a:buChar char="■"/>
              <a:defRPr sz="1200"/>
            </a:lvl9pPr>
          </a:lstStyle>
          <a:p/>
        </p:txBody>
      </p:sp>
      <p:sp>
        <p:nvSpPr>
          <p:cNvPr id="31" name="Google Shape;31;p7"/>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Main point">
  <p:cSld name="MAIN_POINT">
    <p:spTree>
      <p:nvGrpSpPr>
        <p:cNvPr id="32" name="Shape 32"/>
        <p:cNvGrpSpPr/>
        <p:nvPr/>
      </p:nvGrpSpPr>
      <p:grpSpPr>
        <a:xfrm>
          <a:off x="0" y="0"/>
          <a:ext cx="0" cy="0"/>
          <a:chOff x="0" y="0"/>
          <a:chExt cx="0" cy="0"/>
        </a:xfrm>
      </p:grpSpPr>
      <p:sp>
        <p:nvSpPr>
          <p:cNvPr id="33" name="Google Shape;33;p8"/>
          <p:cNvSpPr txBox="1"/>
          <p:nvPr>
            <p:ph type="title"/>
          </p:nvPr>
        </p:nvSpPr>
        <p:spPr>
          <a:xfrm>
            <a:off x="539275" y="680227"/>
            <a:ext cx="7004400" cy="6181800"/>
          </a:xfrm>
          <a:prstGeom prst="rect">
            <a:avLst/>
          </a:prstGeom>
        </p:spPr>
        <p:txBody>
          <a:bodyPr anchorCtr="0" anchor="ctr" bIns="91425" lIns="91425" spcFirstLastPara="1" rIns="91425" wrap="square" tIns="91425">
            <a:no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34" name="Google Shape;34;p8"/>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Section title and description">
  <p:cSld name="SECTION_TITLE_AND_DESCRIPTION">
    <p:spTree>
      <p:nvGrpSpPr>
        <p:cNvPr id="35" name="Shape 35"/>
        <p:cNvGrpSpPr/>
        <p:nvPr/>
      </p:nvGrpSpPr>
      <p:grpSpPr>
        <a:xfrm>
          <a:off x="0" y="0"/>
          <a:ext cx="0" cy="0"/>
          <a:chOff x="0" y="0"/>
          <a:chExt cx="0" cy="0"/>
        </a:xfrm>
      </p:grpSpPr>
      <p:sp>
        <p:nvSpPr>
          <p:cNvPr id="36" name="Google Shape;36;p9"/>
          <p:cNvSpPr/>
          <p:nvPr/>
        </p:nvSpPr>
        <p:spPr>
          <a:xfrm>
            <a:off x="5029200" y="-189"/>
            <a:ext cx="5029200" cy="77724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 name="Google Shape;37;p9"/>
          <p:cNvSpPr txBox="1"/>
          <p:nvPr>
            <p:ph type="title"/>
          </p:nvPr>
        </p:nvSpPr>
        <p:spPr>
          <a:xfrm>
            <a:off x="292050" y="1863464"/>
            <a:ext cx="4449600" cy="2239800"/>
          </a:xfrm>
          <a:prstGeom prst="rect">
            <a:avLst/>
          </a:prstGeom>
        </p:spPr>
        <p:txBody>
          <a:bodyPr anchorCtr="0" anchor="b" bIns="91425" lIns="91425" spcFirstLastPara="1" rIns="91425" wrap="square" tIns="91425">
            <a:no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38" name="Google Shape;38;p9"/>
          <p:cNvSpPr txBox="1"/>
          <p:nvPr>
            <p:ph idx="1" type="subTitle"/>
          </p:nvPr>
        </p:nvSpPr>
        <p:spPr>
          <a:xfrm>
            <a:off x="292050" y="4235758"/>
            <a:ext cx="4449600" cy="1866300"/>
          </a:xfrm>
          <a:prstGeom prst="rect">
            <a:avLst/>
          </a:prstGeom>
        </p:spPr>
        <p:txBody>
          <a:bodyPr anchorCtr="0" anchor="t" bIns="91425" lIns="91425" spcFirstLastPara="1" rIns="91425" wrap="square" tIns="91425">
            <a:no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39" name="Google Shape;39;p9"/>
          <p:cNvSpPr txBox="1"/>
          <p:nvPr>
            <p:ph idx="2" type="body"/>
          </p:nvPr>
        </p:nvSpPr>
        <p:spPr>
          <a:xfrm>
            <a:off x="5433450" y="1094158"/>
            <a:ext cx="4220400" cy="5583900"/>
          </a:xfrm>
          <a:prstGeom prst="rect">
            <a:avLst/>
          </a:prstGeom>
        </p:spPr>
        <p:txBody>
          <a:bodyPr anchorCtr="0" anchor="ctr" bIns="91425" lIns="91425" spcFirstLastPara="1" rIns="91425" wrap="square" tIns="91425">
            <a:noAutofit/>
          </a:bodyPr>
          <a:lstStyle>
            <a:lvl1pPr indent="-342900" lvl="0" marL="457200">
              <a:spcBef>
                <a:spcPts val="0"/>
              </a:spcBef>
              <a:spcAft>
                <a:spcPts val="0"/>
              </a:spcAft>
              <a:buSzPts val="1800"/>
              <a:buChar char="●"/>
              <a:defRPr/>
            </a:lvl1pPr>
            <a:lvl2pPr indent="-317500" lvl="1" marL="914400">
              <a:spcBef>
                <a:spcPts val="1600"/>
              </a:spcBef>
              <a:spcAft>
                <a:spcPts val="0"/>
              </a:spcAft>
              <a:buSzPts val="1400"/>
              <a:buChar char="○"/>
              <a:defRPr/>
            </a:lvl2pPr>
            <a:lvl3pPr indent="-317500" lvl="2" marL="1371600">
              <a:spcBef>
                <a:spcPts val="1600"/>
              </a:spcBef>
              <a:spcAft>
                <a:spcPts val="0"/>
              </a:spcAft>
              <a:buSzPts val="1400"/>
              <a:buChar char="■"/>
              <a:defRPr/>
            </a:lvl3pPr>
            <a:lvl4pPr indent="-317500" lvl="3" marL="1828800">
              <a:spcBef>
                <a:spcPts val="1600"/>
              </a:spcBef>
              <a:spcAft>
                <a:spcPts val="0"/>
              </a:spcAft>
              <a:buSzPts val="1400"/>
              <a:buChar char="●"/>
              <a:defRPr/>
            </a:lvl4pPr>
            <a:lvl5pPr indent="-317500" lvl="4" marL="2286000">
              <a:spcBef>
                <a:spcPts val="1600"/>
              </a:spcBef>
              <a:spcAft>
                <a:spcPts val="0"/>
              </a:spcAft>
              <a:buSzPts val="1400"/>
              <a:buChar char="○"/>
              <a:defRPr/>
            </a:lvl5pPr>
            <a:lvl6pPr indent="-317500" lvl="5" marL="2743200">
              <a:spcBef>
                <a:spcPts val="1600"/>
              </a:spcBef>
              <a:spcAft>
                <a:spcPts val="0"/>
              </a:spcAft>
              <a:buSzPts val="1400"/>
              <a:buChar char="■"/>
              <a:defRPr/>
            </a:lvl6pPr>
            <a:lvl7pPr indent="-317500" lvl="6" marL="3200400">
              <a:spcBef>
                <a:spcPts val="1600"/>
              </a:spcBef>
              <a:spcAft>
                <a:spcPts val="0"/>
              </a:spcAft>
              <a:buSzPts val="1400"/>
              <a:buChar char="●"/>
              <a:defRPr/>
            </a:lvl7pPr>
            <a:lvl8pPr indent="-317500" lvl="7" marL="3657600">
              <a:spcBef>
                <a:spcPts val="1600"/>
              </a:spcBef>
              <a:spcAft>
                <a:spcPts val="0"/>
              </a:spcAft>
              <a:buSzPts val="1400"/>
              <a:buChar char="○"/>
              <a:defRPr/>
            </a:lvl8pPr>
            <a:lvl9pPr indent="-317500" lvl="8" marL="4114800">
              <a:spcBef>
                <a:spcPts val="1600"/>
              </a:spcBef>
              <a:spcAft>
                <a:spcPts val="1600"/>
              </a:spcAft>
              <a:buSzPts val="1400"/>
              <a:buChar char="■"/>
              <a:defRPr/>
            </a:lvl9pPr>
          </a:lstStyle>
          <a:p/>
        </p:txBody>
      </p:sp>
      <p:sp>
        <p:nvSpPr>
          <p:cNvPr id="40" name="Google Shape;40;p9"/>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Caption">
  <p:cSld name="CAPTION_ONLY">
    <p:spTree>
      <p:nvGrpSpPr>
        <p:cNvPr id="41" name="Shape 41"/>
        <p:cNvGrpSpPr/>
        <p:nvPr/>
      </p:nvGrpSpPr>
      <p:grpSpPr>
        <a:xfrm>
          <a:off x="0" y="0"/>
          <a:ext cx="0" cy="0"/>
          <a:chOff x="0" y="0"/>
          <a:chExt cx="0" cy="0"/>
        </a:xfrm>
      </p:grpSpPr>
      <p:sp>
        <p:nvSpPr>
          <p:cNvPr id="42" name="Google Shape;42;p10"/>
          <p:cNvSpPr txBox="1"/>
          <p:nvPr>
            <p:ph idx="1" type="body"/>
          </p:nvPr>
        </p:nvSpPr>
        <p:spPr>
          <a:xfrm>
            <a:off x="342870" y="6392869"/>
            <a:ext cx="6598800" cy="914400"/>
          </a:xfrm>
          <a:prstGeom prst="rect">
            <a:avLst/>
          </a:prstGeom>
        </p:spPr>
        <p:txBody>
          <a:bodyPr anchorCtr="0" anchor="ctr" bIns="91425" lIns="91425" spcFirstLastPara="1" rIns="91425" wrap="square" tIns="91425">
            <a:noAutofit/>
          </a:bodyPr>
          <a:lstStyle>
            <a:lvl1pPr indent="-228600" lvl="0" marL="457200">
              <a:lnSpc>
                <a:spcPct val="100000"/>
              </a:lnSpc>
              <a:spcBef>
                <a:spcPts val="0"/>
              </a:spcBef>
              <a:spcAft>
                <a:spcPts val="0"/>
              </a:spcAft>
              <a:buSzPts val="1800"/>
              <a:buNone/>
              <a:defRPr/>
            </a:lvl1pPr>
          </a:lstStyle>
          <a:p/>
        </p:txBody>
      </p:sp>
      <p:sp>
        <p:nvSpPr>
          <p:cNvPr id="43" name="Google Shape;43;p10"/>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Big number">
  <p:cSld name="BIG_NUMBER">
    <p:spTree>
      <p:nvGrpSpPr>
        <p:cNvPr id="44" name="Shape 44"/>
        <p:cNvGrpSpPr/>
        <p:nvPr/>
      </p:nvGrpSpPr>
      <p:grpSpPr>
        <a:xfrm>
          <a:off x="0" y="0"/>
          <a:ext cx="0" cy="0"/>
          <a:chOff x="0" y="0"/>
          <a:chExt cx="0" cy="0"/>
        </a:xfrm>
      </p:grpSpPr>
      <p:sp>
        <p:nvSpPr>
          <p:cNvPr id="45" name="Google Shape;45;p11"/>
          <p:cNvSpPr txBox="1"/>
          <p:nvPr>
            <p:ph hasCustomPrompt="1" type="title"/>
          </p:nvPr>
        </p:nvSpPr>
        <p:spPr>
          <a:xfrm>
            <a:off x="342870" y="1671478"/>
            <a:ext cx="9372900" cy="2967000"/>
          </a:xfrm>
          <a:prstGeom prst="rect">
            <a:avLst/>
          </a:prstGeom>
        </p:spPr>
        <p:txBody>
          <a:bodyPr anchorCtr="0" anchor="b" bIns="91425" lIns="91425" spcFirstLastPara="1" rIns="91425" wrap="square" tIns="91425">
            <a:no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p:nvPr>
            <p:ph idx="1" type="body"/>
          </p:nvPr>
        </p:nvSpPr>
        <p:spPr>
          <a:xfrm>
            <a:off x="342870" y="4763362"/>
            <a:ext cx="9372900" cy="1965600"/>
          </a:xfrm>
          <a:prstGeom prst="rect">
            <a:avLst/>
          </a:prstGeom>
        </p:spPr>
        <p:txBody>
          <a:bodyPr anchorCtr="0" anchor="t" bIns="91425" lIns="91425" spcFirstLastPara="1" rIns="91425" wrap="square" tIns="91425">
            <a:noAutofit/>
          </a:bodyPr>
          <a:lstStyle>
            <a:lvl1pPr indent="-342900" lvl="0" marL="457200" algn="ctr">
              <a:spcBef>
                <a:spcPts val="0"/>
              </a:spcBef>
              <a:spcAft>
                <a:spcPts val="0"/>
              </a:spcAft>
              <a:buSzPts val="1800"/>
              <a:buChar char="●"/>
              <a:defRPr/>
            </a:lvl1pPr>
            <a:lvl2pPr indent="-317500" lvl="1" marL="914400" algn="ctr">
              <a:spcBef>
                <a:spcPts val="1600"/>
              </a:spcBef>
              <a:spcAft>
                <a:spcPts val="0"/>
              </a:spcAft>
              <a:buSzPts val="1400"/>
              <a:buChar char="○"/>
              <a:defRPr/>
            </a:lvl2pPr>
            <a:lvl3pPr indent="-317500" lvl="2" marL="1371600" algn="ctr">
              <a:spcBef>
                <a:spcPts val="1600"/>
              </a:spcBef>
              <a:spcAft>
                <a:spcPts val="0"/>
              </a:spcAft>
              <a:buSzPts val="1400"/>
              <a:buChar char="■"/>
              <a:defRPr/>
            </a:lvl3pPr>
            <a:lvl4pPr indent="-317500" lvl="3" marL="1828800" algn="ctr">
              <a:spcBef>
                <a:spcPts val="1600"/>
              </a:spcBef>
              <a:spcAft>
                <a:spcPts val="0"/>
              </a:spcAft>
              <a:buSzPts val="1400"/>
              <a:buChar char="●"/>
              <a:defRPr/>
            </a:lvl4pPr>
            <a:lvl5pPr indent="-317500" lvl="4" marL="2286000" algn="ctr">
              <a:spcBef>
                <a:spcPts val="1600"/>
              </a:spcBef>
              <a:spcAft>
                <a:spcPts val="0"/>
              </a:spcAft>
              <a:buSzPts val="1400"/>
              <a:buChar char="○"/>
              <a:defRPr/>
            </a:lvl5pPr>
            <a:lvl6pPr indent="-317500" lvl="5" marL="2743200" algn="ctr">
              <a:spcBef>
                <a:spcPts val="1600"/>
              </a:spcBef>
              <a:spcAft>
                <a:spcPts val="0"/>
              </a:spcAft>
              <a:buSzPts val="1400"/>
              <a:buChar char="■"/>
              <a:defRPr/>
            </a:lvl6pPr>
            <a:lvl7pPr indent="-317500" lvl="6" marL="3200400" algn="ctr">
              <a:spcBef>
                <a:spcPts val="1600"/>
              </a:spcBef>
              <a:spcAft>
                <a:spcPts val="0"/>
              </a:spcAft>
              <a:buSzPts val="1400"/>
              <a:buChar char="●"/>
              <a:defRPr/>
            </a:lvl7pPr>
            <a:lvl8pPr indent="-317500" lvl="7" marL="3657600" algn="ctr">
              <a:spcBef>
                <a:spcPts val="1600"/>
              </a:spcBef>
              <a:spcAft>
                <a:spcPts val="0"/>
              </a:spcAft>
              <a:buSzPts val="1400"/>
              <a:buChar char="○"/>
              <a:defRPr/>
            </a:lvl8pPr>
            <a:lvl9pPr indent="-317500" lvl="8" marL="4114800" algn="ctr">
              <a:spcBef>
                <a:spcPts val="1600"/>
              </a:spcBef>
              <a:spcAft>
                <a:spcPts val="1600"/>
              </a:spcAft>
              <a:buSzPts val="1400"/>
              <a:buChar char="■"/>
              <a:defRPr/>
            </a:lvl9pPr>
          </a:lstStyle>
          <a:p/>
        </p:txBody>
      </p:sp>
      <p:sp>
        <p:nvSpPr>
          <p:cNvPr id="47" name="Google Shape;47;p11"/>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Blank" type="blank">
  <p:cSld name="BLANK">
    <p:spTree>
      <p:nvGrpSpPr>
        <p:cNvPr id="48" name="Shape 48"/>
        <p:cNvGrpSpPr/>
        <p:nvPr/>
      </p:nvGrpSpPr>
      <p:grpSpPr>
        <a:xfrm>
          <a:off x="0" y="0"/>
          <a:ext cx="0" cy="0"/>
          <a:chOff x="0" y="0"/>
          <a:chExt cx="0" cy="0"/>
        </a:xfrm>
      </p:grpSpPr>
      <p:sp>
        <p:nvSpPr>
          <p:cNvPr id="49" name="Google Shape;49;p12"/>
          <p:cNvSpPr txBox="1"/>
          <p:nvPr>
            <p:ph idx="12" type="sldNum"/>
          </p:nvPr>
        </p:nvSpPr>
        <p:spPr>
          <a:xfrm>
            <a:off x="9319704" y="7046639"/>
            <a:ext cx="603600" cy="5949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1.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simple-light-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42870" y="672482"/>
            <a:ext cx="9372900" cy="865500"/>
          </a:xfrm>
          <a:prstGeom prst="rect">
            <a:avLst/>
          </a:prstGeom>
          <a:noFill/>
          <a:ln>
            <a:noFill/>
          </a:ln>
        </p:spPr>
        <p:txBody>
          <a:bodyPr anchorCtr="0" anchor="t" bIns="91425" lIns="91425" spcFirstLastPara="1" rIns="91425" wrap="square" tIns="91425">
            <a:no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p:txBody>
      </p:sp>
      <p:sp>
        <p:nvSpPr>
          <p:cNvPr id="7" name="Google Shape;7;p1"/>
          <p:cNvSpPr txBox="1"/>
          <p:nvPr>
            <p:ph idx="1" type="body"/>
          </p:nvPr>
        </p:nvSpPr>
        <p:spPr>
          <a:xfrm>
            <a:off x="342870" y="1741518"/>
            <a:ext cx="9372900" cy="5162700"/>
          </a:xfrm>
          <a:prstGeom prst="rect">
            <a:avLst/>
          </a:prstGeom>
          <a:noFill/>
          <a:ln>
            <a:noFill/>
          </a:ln>
        </p:spPr>
        <p:txBody>
          <a:bodyPr anchorCtr="0" anchor="t" bIns="91425" lIns="91425" spcFirstLastPara="1" rIns="91425" wrap="square" tIns="91425">
            <a:noAutofit/>
          </a:bodyPr>
          <a:lstStyle>
            <a:lvl1pPr indent="-342900" lvl="0" marL="457200">
              <a:lnSpc>
                <a:spcPct val="115000"/>
              </a:lnSpc>
              <a:spcBef>
                <a:spcPts val="0"/>
              </a:spcBef>
              <a:spcAft>
                <a:spcPts val="0"/>
              </a:spcAft>
              <a:buClr>
                <a:schemeClr val="dk2"/>
              </a:buClr>
              <a:buSzPts val="1800"/>
              <a:buChar char="●"/>
              <a:defRPr sz="1800">
                <a:solidFill>
                  <a:schemeClr val="dk2"/>
                </a:solidFill>
              </a:defRPr>
            </a:lvl1pPr>
            <a:lvl2pPr indent="-317500" lvl="1" marL="914400">
              <a:lnSpc>
                <a:spcPct val="115000"/>
              </a:lnSpc>
              <a:spcBef>
                <a:spcPts val="1600"/>
              </a:spcBef>
              <a:spcAft>
                <a:spcPts val="0"/>
              </a:spcAft>
              <a:buClr>
                <a:schemeClr val="dk2"/>
              </a:buClr>
              <a:buSzPts val="1400"/>
              <a:buChar char="○"/>
              <a:defRPr>
                <a:solidFill>
                  <a:schemeClr val="dk2"/>
                </a:solidFill>
              </a:defRPr>
            </a:lvl2pPr>
            <a:lvl3pPr indent="-317500" lvl="2" marL="1371600">
              <a:lnSpc>
                <a:spcPct val="115000"/>
              </a:lnSpc>
              <a:spcBef>
                <a:spcPts val="1600"/>
              </a:spcBef>
              <a:spcAft>
                <a:spcPts val="0"/>
              </a:spcAft>
              <a:buClr>
                <a:schemeClr val="dk2"/>
              </a:buClr>
              <a:buSzPts val="1400"/>
              <a:buChar char="■"/>
              <a:defRPr>
                <a:solidFill>
                  <a:schemeClr val="dk2"/>
                </a:solidFill>
              </a:defRPr>
            </a:lvl3pPr>
            <a:lvl4pPr indent="-317500" lvl="3" marL="1828800">
              <a:lnSpc>
                <a:spcPct val="115000"/>
              </a:lnSpc>
              <a:spcBef>
                <a:spcPts val="1600"/>
              </a:spcBef>
              <a:spcAft>
                <a:spcPts val="0"/>
              </a:spcAft>
              <a:buClr>
                <a:schemeClr val="dk2"/>
              </a:buClr>
              <a:buSzPts val="1400"/>
              <a:buChar char="●"/>
              <a:defRPr>
                <a:solidFill>
                  <a:schemeClr val="dk2"/>
                </a:solidFill>
              </a:defRPr>
            </a:lvl4pPr>
            <a:lvl5pPr indent="-317500" lvl="4" marL="2286000">
              <a:lnSpc>
                <a:spcPct val="115000"/>
              </a:lnSpc>
              <a:spcBef>
                <a:spcPts val="1600"/>
              </a:spcBef>
              <a:spcAft>
                <a:spcPts val="0"/>
              </a:spcAft>
              <a:buClr>
                <a:schemeClr val="dk2"/>
              </a:buClr>
              <a:buSzPts val="1400"/>
              <a:buChar char="○"/>
              <a:defRPr>
                <a:solidFill>
                  <a:schemeClr val="dk2"/>
                </a:solidFill>
              </a:defRPr>
            </a:lvl5pPr>
            <a:lvl6pPr indent="-317500" lvl="5" marL="2743200">
              <a:lnSpc>
                <a:spcPct val="115000"/>
              </a:lnSpc>
              <a:spcBef>
                <a:spcPts val="1600"/>
              </a:spcBef>
              <a:spcAft>
                <a:spcPts val="0"/>
              </a:spcAft>
              <a:buClr>
                <a:schemeClr val="dk2"/>
              </a:buClr>
              <a:buSzPts val="1400"/>
              <a:buChar char="■"/>
              <a:defRPr>
                <a:solidFill>
                  <a:schemeClr val="dk2"/>
                </a:solidFill>
              </a:defRPr>
            </a:lvl6pPr>
            <a:lvl7pPr indent="-317500" lvl="6" marL="3200400">
              <a:lnSpc>
                <a:spcPct val="115000"/>
              </a:lnSpc>
              <a:spcBef>
                <a:spcPts val="1600"/>
              </a:spcBef>
              <a:spcAft>
                <a:spcPts val="0"/>
              </a:spcAft>
              <a:buClr>
                <a:schemeClr val="dk2"/>
              </a:buClr>
              <a:buSzPts val="1400"/>
              <a:buChar char="●"/>
              <a:defRPr>
                <a:solidFill>
                  <a:schemeClr val="dk2"/>
                </a:solidFill>
              </a:defRPr>
            </a:lvl7pPr>
            <a:lvl8pPr indent="-317500" lvl="7" marL="3657600">
              <a:lnSpc>
                <a:spcPct val="115000"/>
              </a:lnSpc>
              <a:spcBef>
                <a:spcPts val="1600"/>
              </a:spcBef>
              <a:spcAft>
                <a:spcPts val="0"/>
              </a:spcAft>
              <a:buClr>
                <a:schemeClr val="dk2"/>
              </a:buClr>
              <a:buSzPts val="1400"/>
              <a:buChar char="○"/>
              <a:defRPr>
                <a:solidFill>
                  <a:schemeClr val="dk2"/>
                </a:solidFill>
              </a:defRPr>
            </a:lvl8pPr>
            <a:lvl9pPr indent="-317500" lvl="8" marL="4114800">
              <a:lnSpc>
                <a:spcPct val="115000"/>
              </a:lnSpc>
              <a:spcBef>
                <a:spcPts val="1600"/>
              </a:spcBef>
              <a:spcAft>
                <a:spcPts val="1600"/>
              </a:spcAft>
              <a:buClr>
                <a:schemeClr val="dk2"/>
              </a:buClr>
              <a:buSzPts val="1400"/>
              <a:buChar char="■"/>
              <a:defRPr>
                <a:solidFill>
                  <a:schemeClr val="dk2"/>
                </a:solidFill>
              </a:defRPr>
            </a:lvl9pPr>
          </a:lstStyle>
          <a:p/>
        </p:txBody>
      </p:sp>
      <p:sp>
        <p:nvSpPr>
          <p:cNvPr id="8" name="Google Shape;8;p1"/>
          <p:cNvSpPr txBox="1"/>
          <p:nvPr>
            <p:ph idx="12" type="sldNum"/>
          </p:nvPr>
        </p:nvSpPr>
        <p:spPr>
          <a:xfrm>
            <a:off x="9319704" y="7046639"/>
            <a:ext cx="603600" cy="594900"/>
          </a:xfrm>
          <a:prstGeom prst="rect">
            <a:avLst/>
          </a:prstGeom>
          <a:noFill/>
          <a:ln>
            <a:noFill/>
          </a:ln>
        </p:spPr>
        <p:txBody>
          <a:bodyPr anchorCtr="0" anchor="ctr" bIns="91425" lIns="91425" spcFirstLastPara="1" rIns="91425" wrap="square" tIns="91425">
            <a:no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10.jpg"/><Relationship Id="rId4" Type="http://schemas.openxmlformats.org/officeDocument/2006/relationships/image" Target="../media/image6.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xml"/><Relationship Id="rId3" Type="http://schemas.openxmlformats.org/officeDocument/2006/relationships/image" Target="../media/image3.gif"/><Relationship Id="rId4" Type="http://schemas.openxmlformats.org/officeDocument/2006/relationships/image" Target="../media/image12.jp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3.xml"/><Relationship Id="rId3" Type="http://schemas.openxmlformats.org/officeDocument/2006/relationships/image" Target="../media/image4.jpg"/><Relationship Id="rId4" Type="http://schemas.openxmlformats.org/officeDocument/2006/relationships/image" Target="../media/image2.jpg"/><Relationship Id="rId5" Type="http://schemas.openxmlformats.org/officeDocument/2006/relationships/hyperlink" Target="https://www.flickr.com/photos/58869428@N05/18179255064" TargetMode="External"/><Relationship Id="rId6" Type="http://schemas.openxmlformats.org/officeDocument/2006/relationships/image" Target="../media/image17.jp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4.xml"/><Relationship Id="rId3" Type="http://schemas.openxmlformats.org/officeDocument/2006/relationships/image" Target="../media/image24.jpg"/><Relationship Id="rId4" Type="http://schemas.openxmlformats.org/officeDocument/2006/relationships/image" Target="../media/image8.jpg"/><Relationship Id="rId5" Type="http://schemas.openxmlformats.org/officeDocument/2006/relationships/hyperlink" Target="https://pixabay.com/users/WikiImages-1897/?utm_source=link-attribution&amp;utm_medium=referral&amp;utm_campaign=image&amp;utm_content=62989" TargetMode="External"/><Relationship Id="rId6" Type="http://schemas.openxmlformats.org/officeDocument/2006/relationships/hyperlink" Target="https://pixabay.com/?utm_source=link-attribution&amp;utm_medium=referral&amp;utm_campaign=image&amp;utm_content=62989" TargetMode="Externa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5.xml"/><Relationship Id="rId3" Type="http://schemas.openxmlformats.org/officeDocument/2006/relationships/image" Target="../media/image28.png"/><Relationship Id="rId4" Type="http://schemas.openxmlformats.org/officeDocument/2006/relationships/image" Target="../media/image29.jp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6.xml"/><Relationship Id="rId3" Type="http://schemas.openxmlformats.org/officeDocument/2006/relationships/image" Target="../media/image26.jpg"/><Relationship Id="rId4" Type="http://schemas.openxmlformats.org/officeDocument/2006/relationships/image" Target="../media/image1.jpg"/><Relationship Id="rId5" Type="http://schemas.openxmlformats.org/officeDocument/2006/relationships/image" Target="../media/image9.png"/><Relationship Id="rId6" Type="http://schemas.openxmlformats.org/officeDocument/2006/relationships/hyperlink" Target="https://www.greenpeace.org/philippines/history-and-victories/" TargetMode="Externa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xml"/><Relationship Id="rId3" Type="http://schemas.openxmlformats.org/officeDocument/2006/relationships/image" Target="../media/image11.jpg"/><Relationship Id="rId4" Type="http://schemas.openxmlformats.org/officeDocument/2006/relationships/hyperlink" Target="http://fiercegreenfire.bullfrogcommunities.com/fgf_resources" TargetMode="External"/><Relationship Id="rId5" Type="http://schemas.openxmlformats.org/officeDocument/2006/relationships/image" Target="../media/image5.jpg"/><Relationship Id="rId6" Type="http://schemas.openxmlformats.org/officeDocument/2006/relationships/hyperlink" Target="https://www.flickr.com/photos/nrcgov/" TargetMode="Externa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xml"/><Relationship Id="rId3" Type="http://schemas.openxmlformats.org/officeDocument/2006/relationships/hyperlink" Target="http://www.presidency.ucsb.edu/ws/index.php?pid=40205" TargetMode="External"/><Relationship Id="rId4" Type="http://schemas.openxmlformats.org/officeDocument/2006/relationships/hyperlink" Target="http://environmentalhistory.org/20th-century/eighties/en.wikipedia.org/wiki/Bhopal_disaster" TargetMode="External"/><Relationship Id="rId10" Type="http://schemas.openxmlformats.org/officeDocument/2006/relationships/hyperlink" Target="https://www.ncdcr.gov/" TargetMode="External"/><Relationship Id="rId9" Type="http://schemas.openxmlformats.org/officeDocument/2006/relationships/hyperlink" Target="https://www.ncdcr.gov/" TargetMode="External"/><Relationship Id="rId5" Type="http://schemas.openxmlformats.org/officeDocument/2006/relationships/image" Target="../media/image15.jpg"/><Relationship Id="rId6" Type="http://schemas.openxmlformats.org/officeDocument/2006/relationships/hyperlink" Target="https://www.flickr.com/photos/57768042@N00/4400643804" TargetMode="External"/><Relationship Id="rId7" Type="http://schemas.openxmlformats.org/officeDocument/2006/relationships/image" Target="../media/image7.jpg"/><Relationship Id="rId8" Type="http://schemas.openxmlformats.org/officeDocument/2006/relationships/hyperlink" Target="http://rstilleyphotography.com/?page_id=603" TargetMode="Externa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xml"/><Relationship Id="rId3" Type="http://schemas.openxmlformats.org/officeDocument/2006/relationships/image" Target="../media/image31.png"/><Relationship Id="rId4" Type="http://schemas.openxmlformats.org/officeDocument/2006/relationships/image" Target="../media/image25.jpg"/><Relationship Id="rId5" Type="http://schemas.openxmlformats.org/officeDocument/2006/relationships/hyperlink" Target="https://www.flickr.com/photos/iaea_imagebank/5613115146" TargetMode="Externa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xml"/><Relationship Id="rId3" Type="http://schemas.openxmlformats.org/officeDocument/2006/relationships/image" Target="../media/image16.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xml"/><Relationship Id="rId3" Type="http://schemas.openxmlformats.org/officeDocument/2006/relationships/image" Target="../media/image14.jpg"/><Relationship Id="rId4" Type="http://schemas.openxmlformats.org/officeDocument/2006/relationships/image" Target="../media/image13.jpg"/><Relationship Id="rId5" Type="http://schemas.openxmlformats.org/officeDocument/2006/relationships/hyperlink" Target="https://www.flickr.com/photos/isaacmao/765073/in/photolist-4VqV" TargetMode="Externa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xml"/><Relationship Id="rId3" Type="http://schemas.openxmlformats.org/officeDocument/2006/relationships/image" Target="../media/image30.jpg"/><Relationship Id="rId4" Type="http://schemas.openxmlformats.org/officeDocument/2006/relationships/image" Target="../media/image27.jpg"/><Relationship Id="rId5" Type="http://schemas.openxmlformats.org/officeDocument/2006/relationships/hyperlink" Target="https://www.flickr.com/photos/ciat/5740350168/in/photostream/" TargetMode="External"/><Relationship Id="rId6" Type="http://schemas.openxmlformats.org/officeDocument/2006/relationships/image" Target="../media/image19.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xml"/><Relationship Id="rId3" Type="http://schemas.openxmlformats.org/officeDocument/2006/relationships/image" Target="../media/image32.png"/><Relationship Id="rId4" Type="http://schemas.openxmlformats.org/officeDocument/2006/relationships/hyperlink" Target="https://www.flickr.com/photos/bfra07/4641824922" TargetMode="External"/><Relationship Id="rId5" Type="http://schemas.openxmlformats.org/officeDocument/2006/relationships/image" Target="../media/image18.jp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xml"/><Relationship Id="rId3" Type="http://schemas.openxmlformats.org/officeDocument/2006/relationships/image" Target="../media/image22.jpg"/><Relationship Id="rId4" Type="http://schemas.openxmlformats.org/officeDocument/2006/relationships/hyperlink" Target="https://www.flickr.com/photos/statephotos/23076185424" TargetMode="External"/><Relationship Id="rId5" Type="http://schemas.openxmlformats.org/officeDocument/2006/relationships/image" Target="../media/image20.jpg"/><Relationship Id="rId6" Type="http://schemas.openxmlformats.org/officeDocument/2006/relationships/hyperlink" Target="https://www.flickr.com/photos/statephotos/26307463260" TargetMode="External"/><Relationship Id="rId7" Type="http://schemas.openxmlformats.org/officeDocument/2006/relationships/image" Target="../media/image21.jp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5.xml"/><Relationship Id="rId3" Type="http://schemas.openxmlformats.org/officeDocument/2006/relationships/image" Target="../media/image23.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3" name="Shape 53"/>
        <p:cNvGrpSpPr/>
        <p:nvPr/>
      </p:nvGrpSpPr>
      <p:grpSpPr>
        <a:xfrm>
          <a:off x="0" y="0"/>
          <a:ext cx="0" cy="0"/>
          <a:chOff x="0" y="0"/>
          <a:chExt cx="0" cy="0"/>
        </a:xfrm>
      </p:grpSpPr>
      <p:pic>
        <p:nvPicPr>
          <p:cNvPr id="54" name="Google Shape;54;p13"/>
          <p:cNvPicPr preferRelativeResize="0"/>
          <p:nvPr/>
        </p:nvPicPr>
        <p:blipFill>
          <a:blip r:embed="rId3">
            <a:alphaModFix/>
          </a:blip>
          <a:stretch>
            <a:fillRect/>
          </a:stretch>
        </p:blipFill>
        <p:spPr>
          <a:xfrm>
            <a:off x="6967950" y="676375"/>
            <a:ext cx="2186400" cy="2719500"/>
          </a:xfrm>
          <a:prstGeom prst="rect">
            <a:avLst/>
          </a:prstGeom>
          <a:noFill/>
          <a:ln>
            <a:noFill/>
          </a:ln>
        </p:spPr>
      </p:pic>
      <p:sp>
        <p:nvSpPr>
          <p:cNvPr id="55" name="Google Shape;55;p13"/>
          <p:cNvSpPr/>
          <p:nvPr/>
        </p:nvSpPr>
        <p:spPr>
          <a:xfrm>
            <a:off x="6939600" y="666575"/>
            <a:ext cx="2186400" cy="2719500"/>
          </a:xfrm>
          <a:prstGeom prst="rect">
            <a:avLst/>
          </a:prstGeom>
          <a:noFill/>
          <a:ln cap="flat" cmpd="sng" w="38100">
            <a:solidFill>
              <a:srgbClr val="616B8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pic>
        <p:nvPicPr>
          <p:cNvPr id="56" name="Google Shape;56;p13"/>
          <p:cNvPicPr preferRelativeResize="0"/>
          <p:nvPr/>
        </p:nvPicPr>
        <p:blipFill/>
        <p:spPr>
          <a:xfrm>
            <a:off x="769375" y="5470367"/>
            <a:ext cx="3176153" cy="1688401"/>
          </a:xfrm>
          <a:prstGeom prst="rect">
            <a:avLst/>
          </a:prstGeom>
          <a:noFill/>
          <a:ln>
            <a:noFill/>
          </a:ln>
        </p:spPr>
      </p:pic>
      <p:sp>
        <p:nvSpPr>
          <p:cNvPr id="57" name="Google Shape;57;p13"/>
          <p:cNvSpPr txBox="1"/>
          <p:nvPr/>
        </p:nvSpPr>
        <p:spPr>
          <a:xfrm>
            <a:off x="616975" y="5394167"/>
            <a:ext cx="3407700" cy="1880400"/>
          </a:xfrm>
          <a:prstGeom prst="rect">
            <a:avLst/>
          </a:prstGeom>
          <a:noFill/>
          <a:ln cap="flat" cmpd="sng" w="38100">
            <a:solidFill>
              <a:srgbClr val="CAD82A"/>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58" name="Google Shape;58;p13"/>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1720</a:t>
            </a:r>
            <a:r>
              <a:rPr lang="en" sz="2600">
                <a:latin typeface="Montserrat Black"/>
                <a:ea typeface="Montserrat Black"/>
                <a:cs typeface="Montserrat Black"/>
                <a:sym typeface="Montserrat Black"/>
              </a:rPr>
              <a:t> </a:t>
            </a:r>
            <a:endParaRPr sz="2600">
              <a:latin typeface="Montserrat Black"/>
              <a:ea typeface="Montserrat Black"/>
              <a:cs typeface="Montserrat Black"/>
              <a:sym typeface="Montserrat Black"/>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In India, hundreds of Bishnois Hindus of Khejadali are killed trying to protect trees from the Maharaja of Jodhpur, who needed wood to fuel the construction of his palace. This event will come to be considered the origin of the 20th century Chipko movement.</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Clr>
                <a:schemeClr val="dk1"/>
              </a:buClr>
              <a:buSzPts val="1100"/>
              <a:buFont typeface="Arial"/>
              <a:buNone/>
            </a:pPr>
            <a:r>
              <a:rPr lang="en" sz="1100">
                <a:solidFill>
                  <a:schemeClr val="dk1"/>
                </a:solidFill>
              </a:rPr>
              <a:t> </a:t>
            </a:r>
            <a:endParaRPr sz="1100">
              <a:solidFill>
                <a:schemeClr val="dk1"/>
              </a:solidFill>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59" name="Google Shape;59;p13"/>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60" name="Google Shape;60;p13"/>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61" name="Google Shape;61;p13"/>
          <p:cNvSpPr txBox="1"/>
          <p:nvPr/>
        </p:nvSpPr>
        <p:spPr>
          <a:xfrm>
            <a:off x="3910200" y="1797850"/>
            <a:ext cx="26544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1824</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spcBef>
                <a:spcPts val="0"/>
              </a:spcBef>
              <a:spcAft>
                <a:spcPts val="0"/>
              </a:spcAft>
              <a:buNone/>
            </a:pPr>
            <a:r>
              <a:rPr lang="en" sz="900">
                <a:solidFill>
                  <a:srgbClr val="211D1E"/>
                </a:solidFill>
                <a:highlight>
                  <a:srgbClr val="FFFFFF"/>
                </a:highlight>
                <a:latin typeface="Montserrat"/>
                <a:ea typeface="Montserrat"/>
                <a:cs typeface="Montserrat"/>
                <a:sym typeface="Montserrat"/>
              </a:rPr>
              <a:t>French scientist Jean Baptiste Joseph Fourier describes the atmosphere as the planet’s insulating blanket. Fourier is the first to use the term “greenhouse effect” to describe how the gases maintain Earth’s temperature despite being so far from the sun.</a:t>
            </a:r>
            <a:endParaRPr sz="900">
              <a:latin typeface="Montserrat"/>
              <a:ea typeface="Montserrat"/>
              <a:cs typeface="Montserrat"/>
              <a:sym typeface="Montserrat"/>
            </a:endParaRPr>
          </a:p>
          <a:p>
            <a:pPr indent="0" lvl="0" marL="0" rtl="0" algn="l">
              <a:lnSpc>
                <a:spcPct val="115000"/>
              </a:lnSpc>
              <a:spcBef>
                <a:spcPts val="0"/>
              </a:spcBef>
              <a:spcAft>
                <a:spcPts val="0"/>
              </a:spcAft>
              <a:buClr>
                <a:schemeClr val="dk1"/>
              </a:buClr>
              <a:buSzPts val="1100"/>
              <a:buFont typeface="Arial"/>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62" name="Google Shape;62;p13"/>
          <p:cNvSpPr/>
          <p:nvPr/>
        </p:nvSpPr>
        <p:spPr>
          <a:xfrm>
            <a:off x="3602429" y="1976787"/>
            <a:ext cx="307500" cy="317100"/>
          </a:xfrm>
          <a:prstGeom prst="ellipse">
            <a:avLst/>
          </a:prstGeom>
          <a:solidFill>
            <a:srgbClr val="3B4C80"/>
          </a:solidFill>
          <a:ln cap="flat" cmpd="sng" w="9525">
            <a:solidFill>
              <a:srgbClr val="3B4C8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63" name="Google Shape;63;p13"/>
          <p:cNvSpPr/>
          <p:nvPr/>
        </p:nvSpPr>
        <p:spPr>
          <a:xfrm>
            <a:off x="465850" y="4716575"/>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64" name="Google Shape;64;p13"/>
          <p:cNvCxnSpPr/>
          <p:nvPr/>
        </p:nvCxnSpPr>
        <p:spPr>
          <a:xfrm flipH="1">
            <a:off x="621000" y="3763150"/>
            <a:ext cx="6900" cy="1020900"/>
          </a:xfrm>
          <a:prstGeom prst="straightConnector1">
            <a:avLst/>
          </a:prstGeom>
          <a:noFill/>
          <a:ln cap="flat" cmpd="sng" w="38100">
            <a:solidFill>
              <a:srgbClr val="CAD82A"/>
            </a:solidFill>
            <a:prstDash val="solid"/>
            <a:round/>
            <a:headEnd len="med" w="med" type="none"/>
            <a:tailEnd len="med" w="med" type="none"/>
          </a:ln>
        </p:spPr>
      </p:cxnSp>
      <p:cxnSp>
        <p:nvCxnSpPr>
          <p:cNvPr id="65" name="Google Shape;65;p13"/>
          <p:cNvCxnSpPr/>
          <p:nvPr/>
        </p:nvCxnSpPr>
        <p:spPr>
          <a:xfrm>
            <a:off x="3752775" y="2280375"/>
            <a:ext cx="0" cy="1493100"/>
          </a:xfrm>
          <a:prstGeom prst="straightConnector1">
            <a:avLst/>
          </a:prstGeom>
          <a:noFill/>
          <a:ln cap="flat" cmpd="sng" w="38100">
            <a:solidFill>
              <a:srgbClr val="3B4C80"/>
            </a:solidFill>
            <a:prstDash val="solid"/>
            <a:round/>
            <a:headEnd len="med" w="med" type="none"/>
            <a:tailEnd len="med" w="med" type="none"/>
          </a:ln>
        </p:spPr>
      </p:cxnSp>
      <p:sp>
        <p:nvSpPr>
          <p:cNvPr id="66" name="Google Shape;66;p13"/>
          <p:cNvSpPr txBox="1"/>
          <p:nvPr/>
        </p:nvSpPr>
        <p:spPr>
          <a:xfrm>
            <a:off x="845425" y="4224575"/>
            <a:ext cx="1959000" cy="8091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1820</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spcBef>
                <a:spcPts val="0"/>
              </a:spcBef>
              <a:spcAft>
                <a:spcPts val="0"/>
              </a:spcAft>
              <a:buNone/>
            </a:pPr>
            <a:r>
              <a:rPr lang="en" sz="900">
                <a:latin typeface="Montserrat"/>
                <a:ea typeface="Montserrat"/>
                <a:cs typeface="Montserrat"/>
                <a:sym typeface="Montserrat"/>
              </a:rPr>
              <a:t>World human population reaches 1 billion.</a:t>
            </a:r>
            <a:endParaRPr sz="1000">
              <a:latin typeface="Montserrat"/>
              <a:ea typeface="Montserrat"/>
              <a:cs typeface="Montserrat"/>
              <a:sym typeface="Montserrat"/>
            </a:endParaRPr>
          </a:p>
        </p:txBody>
      </p:sp>
      <p:cxnSp>
        <p:nvCxnSpPr>
          <p:cNvPr id="67" name="Google Shape;67;p13"/>
          <p:cNvCxnSpPr/>
          <p:nvPr/>
        </p:nvCxnSpPr>
        <p:spPr>
          <a:xfrm>
            <a:off x="6693700" y="812599"/>
            <a:ext cx="0" cy="2004000"/>
          </a:xfrm>
          <a:prstGeom prst="straightConnector1">
            <a:avLst/>
          </a:prstGeom>
          <a:noFill/>
          <a:ln cap="flat" cmpd="sng" w="38100">
            <a:solidFill>
              <a:srgbClr val="616B8F"/>
            </a:solidFill>
            <a:prstDash val="solid"/>
            <a:round/>
            <a:headEnd len="med" w="med" type="none"/>
            <a:tailEnd len="med" w="med" type="none"/>
          </a:ln>
        </p:spPr>
      </p:cxnSp>
      <p:cxnSp>
        <p:nvCxnSpPr>
          <p:cNvPr id="68" name="Google Shape;68;p13"/>
          <p:cNvCxnSpPr/>
          <p:nvPr/>
        </p:nvCxnSpPr>
        <p:spPr>
          <a:xfrm>
            <a:off x="951878" y="5219642"/>
            <a:ext cx="1756500" cy="0"/>
          </a:xfrm>
          <a:prstGeom prst="straightConnector1">
            <a:avLst/>
          </a:prstGeom>
          <a:noFill/>
          <a:ln cap="flat" cmpd="sng" w="38100">
            <a:solidFill>
              <a:srgbClr val="CAD82A"/>
            </a:solidFill>
            <a:prstDash val="solid"/>
            <a:round/>
            <a:headEnd len="med" w="med" type="none"/>
            <a:tailEnd len="med" w="med" type="none"/>
          </a:ln>
        </p:spPr>
      </p:cxnSp>
      <p:sp>
        <p:nvSpPr>
          <p:cNvPr id="69" name="Google Shape;69;p13"/>
          <p:cNvSpPr txBox="1"/>
          <p:nvPr/>
        </p:nvSpPr>
        <p:spPr>
          <a:xfrm>
            <a:off x="6842875" y="3417218"/>
            <a:ext cx="3000000" cy="261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chemeClr val="dk1"/>
                </a:solidFill>
                <a:latin typeface="Montserrat"/>
                <a:ea typeface="Montserrat"/>
                <a:cs typeface="Montserrat"/>
                <a:sym typeface="Montserrat"/>
              </a:rPr>
              <a:t>Jean Baptiste Joseph Fourier</a:t>
            </a:r>
            <a:endParaRPr sz="700"/>
          </a:p>
        </p:txBody>
      </p:sp>
      <p:sp>
        <p:nvSpPr>
          <p:cNvPr id="70" name="Google Shape;70;p13"/>
          <p:cNvSpPr/>
          <p:nvPr/>
        </p:nvSpPr>
        <p:spPr>
          <a:xfrm>
            <a:off x="6629400" y="4763425"/>
            <a:ext cx="307500" cy="317100"/>
          </a:xfrm>
          <a:prstGeom prst="ellipse">
            <a:avLst/>
          </a:prstGeom>
          <a:solidFill>
            <a:srgbClr val="DBF93F"/>
          </a:solidFill>
          <a:ln cap="flat" cmpd="sng" w="9525">
            <a:solidFill>
              <a:srgbClr val="DBF93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71" name="Google Shape;71;p13"/>
          <p:cNvCxnSpPr/>
          <p:nvPr/>
        </p:nvCxnSpPr>
        <p:spPr>
          <a:xfrm flipH="1">
            <a:off x="6784550" y="3810000"/>
            <a:ext cx="6900" cy="1020900"/>
          </a:xfrm>
          <a:prstGeom prst="straightConnector1">
            <a:avLst/>
          </a:prstGeom>
          <a:noFill/>
          <a:ln cap="flat" cmpd="sng" w="38100">
            <a:solidFill>
              <a:srgbClr val="DBF93F"/>
            </a:solidFill>
            <a:prstDash val="solid"/>
            <a:round/>
            <a:headEnd len="med" w="med" type="none"/>
            <a:tailEnd len="med" w="med" type="none"/>
          </a:ln>
        </p:spPr>
      </p:cxnSp>
      <p:sp>
        <p:nvSpPr>
          <p:cNvPr id="72" name="Google Shape;72;p13"/>
          <p:cNvSpPr txBox="1"/>
          <p:nvPr/>
        </p:nvSpPr>
        <p:spPr>
          <a:xfrm>
            <a:off x="7099200" y="3987000"/>
            <a:ext cx="26544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1856</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rgbClr val="211D1E"/>
                </a:solidFill>
                <a:highlight>
                  <a:srgbClr val="FFFFFF"/>
                </a:highlight>
                <a:latin typeface="Montserrat"/>
                <a:ea typeface="Montserrat"/>
                <a:cs typeface="Montserrat"/>
                <a:sym typeface="Montserrat"/>
              </a:rPr>
              <a:t>Though often attributed to Irish physicist John Tyndall, it was actually the female American scientist Eunice Newton Foote who first theorized that increases in carbon dioxide in the atmosphere could impact Earth’s temperatures.</a:t>
            </a:r>
            <a:endParaRPr sz="900">
              <a:solidFill>
                <a:srgbClr val="211D1E"/>
              </a:solidFill>
              <a:highlight>
                <a:srgbClr val="FFFFFF"/>
              </a:highlight>
              <a:latin typeface="Montserrat"/>
              <a:ea typeface="Montserrat"/>
              <a:cs typeface="Montserrat"/>
              <a:sym typeface="Montserrat"/>
            </a:endParaRPr>
          </a:p>
          <a:p>
            <a:pPr indent="0" lvl="0" marL="0" rtl="0" algn="l">
              <a:spcBef>
                <a:spcPts val="0"/>
              </a:spcBef>
              <a:spcAft>
                <a:spcPts val="0"/>
              </a:spcAft>
              <a:buNone/>
            </a:pPr>
            <a:r>
              <a:t/>
            </a:r>
            <a:endParaRPr sz="900">
              <a:solidFill>
                <a:srgbClr val="211D1E"/>
              </a:solidFill>
              <a:highlight>
                <a:srgbClr val="FFFFFF"/>
              </a:highlight>
              <a:latin typeface="Montserrat"/>
              <a:ea typeface="Montserrat"/>
              <a:cs typeface="Montserrat"/>
              <a:sym typeface="Montserrat"/>
            </a:endParaRPr>
          </a:p>
          <a:p>
            <a:pPr indent="0" lvl="0" marL="0" rtl="0" algn="l">
              <a:lnSpc>
                <a:spcPct val="115000"/>
              </a:lnSpc>
              <a:spcBef>
                <a:spcPts val="0"/>
              </a:spcBef>
              <a:spcAft>
                <a:spcPts val="0"/>
              </a:spcAft>
              <a:buClr>
                <a:schemeClr val="dk1"/>
              </a:buClr>
              <a:buSzPts val="1100"/>
              <a:buFont typeface="Arial"/>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pic>
        <p:nvPicPr>
          <p:cNvPr id="73" name="Google Shape;73;p13"/>
          <p:cNvPicPr preferRelativeResize="0"/>
          <p:nvPr/>
        </p:nvPicPr>
        <p:blipFill rotWithShape="1">
          <a:blip r:embed="rId4">
            <a:alphaModFix/>
          </a:blip>
          <a:srcRect b="0" l="29168" r="0" t="0"/>
          <a:stretch/>
        </p:blipFill>
        <p:spPr>
          <a:xfrm>
            <a:off x="5175128" y="5511386"/>
            <a:ext cx="2770200" cy="1867250"/>
          </a:xfrm>
          <a:prstGeom prst="rect">
            <a:avLst/>
          </a:prstGeom>
          <a:noFill/>
          <a:ln cap="flat" cmpd="sng" w="38100">
            <a:solidFill>
              <a:srgbClr val="DBF93F"/>
            </a:solidFill>
            <a:prstDash val="solid"/>
            <a:round/>
            <a:headEnd len="sm" w="sm" type="none"/>
            <a:tailEnd len="sm" w="sm" type="none"/>
          </a:ln>
        </p:spPr>
      </p:pic>
      <p:cxnSp>
        <p:nvCxnSpPr>
          <p:cNvPr id="74" name="Google Shape;74;p13"/>
          <p:cNvCxnSpPr/>
          <p:nvPr/>
        </p:nvCxnSpPr>
        <p:spPr>
          <a:xfrm>
            <a:off x="5302628" y="5337564"/>
            <a:ext cx="1756500" cy="0"/>
          </a:xfrm>
          <a:prstGeom prst="straightConnector1">
            <a:avLst/>
          </a:prstGeom>
          <a:noFill/>
          <a:ln cap="flat" cmpd="sng" w="38100">
            <a:solidFill>
              <a:srgbClr val="DBF93F"/>
            </a:solidFill>
            <a:prstDash val="solid"/>
            <a:round/>
            <a:headEnd len="med" w="med" type="none"/>
            <a:tailEnd len="med" w="med" type="none"/>
          </a:ln>
        </p:spPr>
      </p:cxnSp>
      <p:sp>
        <p:nvSpPr>
          <p:cNvPr id="75" name="Google Shape;75;p13"/>
          <p:cNvSpPr txBox="1"/>
          <p:nvPr/>
        </p:nvSpPr>
        <p:spPr>
          <a:xfrm>
            <a:off x="5121675" y="7378636"/>
            <a:ext cx="3000000" cy="3000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chemeClr val="dk1"/>
                </a:solidFill>
                <a:latin typeface="Montserrat"/>
                <a:ea typeface="Montserrat"/>
                <a:cs typeface="Montserrat"/>
                <a:sym typeface="Montserrat"/>
              </a:rPr>
              <a:t>Drawing by Carlyn Iverson, NOAA Climate.gov.</a:t>
            </a:r>
            <a:r>
              <a:rPr lang="en" sz="1000">
                <a:solidFill>
                  <a:srgbClr val="888888"/>
                </a:solidFill>
                <a:highlight>
                  <a:srgbClr val="FFFFFF"/>
                </a:highlight>
                <a:latin typeface="Trebuchet MS"/>
                <a:ea typeface="Trebuchet MS"/>
                <a:cs typeface="Trebuchet MS"/>
                <a:sym typeface="Trebuchet MS"/>
              </a:rPr>
              <a:t> </a:t>
            </a:r>
            <a:endParaRPr/>
          </a:p>
        </p:txBody>
      </p:sp>
      <p:sp>
        <p:nvSpPr>
          <p:cNvPr id="76" name="Google Shape;76;p13"/>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80" name="Shape 80"/>
        <p:cNvGrpSpPr/>
        <p:nvPr/>
      </p:nvGrpSpPr>
      <p:grpSpPr>
        <a:xfrm>
          <a:off x="0" y="0"/>
          <a:ext cx="0" cy="0"/>
          <a:chOff x="0" y="0"/>
          <a:chExt cx="0" cy="0"/>
        </a:xfrm>
      </p:grpSpPr>
      <p:sp>
        <p:nvSpPr>
          <p:cNvPr id="81" name="Google Shape;81;p14"/>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1872 </a:t>
            </a:r>
            <a:endParaRPr sz="2600">
              <a:latin typeface="Montserrat Black"/>
              <a:ea typeface="Montserrat Black"/>
              <a:cs typeface="Montserrat Black"/>
              <a:sym typeface="Montserrat Black"/>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The term “acid rain” is coined by Robert Angus Smith in the book “Air and Rain.”</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rPr lang="en" sz="1100">
                <a:solidFill>
                  <a:schemeClr val="dk1"/>
                </a:solidFill>
              </a:rPr>
              <a:t> </a:t>
            </a:r>
            <a:endParaRPr sz="1100">
              <a:solidFill>
                <a:schemeClr val="dk1"/>
              </a:solidFill>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82" name="Google Shape;82;p14"/>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83" name="Google Shape;83;p14"/>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84" name="Google Shape;84;p14"/>
          <p:cNvSpPr txBox="1"/>
          <p:nvPr/>
        </p:nvSpPr>
        <p:spPr>
          <a:xfrm>
            <a:off x="1640529" y="2102650"/>
            <a:ext cx="27702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1876</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The British River Pollution Control Act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makes it illegal to dump sewage into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a stream.</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85" name="Google Shape;85;p14"/>
          <p:cNvSpPr/>
          <p:nvPr/>
        </p:nvSpPr>
        <p:spPr>
          <a:xfrm>
            <a:off x="1332757" y="2205387"/>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86" name="Google Shape;86;p14"/>
          <p:cNvSpPr/>
          <p:nvPr/>
        </p:nvSpPr>
        <p:spPr>
          <a:xfrm>
            <a:off x="631325" y="5163521"/>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87" name="Google Shape;87;p14"/>
          <p:cNvCxnSpPr/>
          <p:nvPr/>
        </p:nvCxnSpPr>
        <p:spPr>
          <a:xfrm>
            <a:off x="786425" y="3768925"/>
            <a:ext cx="0" cy="1461900"/>
          </a:xfrm>
          <a:prstGeom prst="straightConnector1">
            <a:avLst/>
          </a:prstGeom>
          <a:noFill/>
          <a:ln cap="flat" cmpd="sng" w="38100">
            <a:solidFill>
              <a:srgbClr val="07074E"/>
            </a:solidFill>
            <a:prstDash val="solid"/>
            <a:round/>
            <a:headEnd len="med" w="med" type="none"/>
            <a:tailEnd len="med" w="med" type="none"/>
          </a:ln>
        </p:spPr>
      </p:cxnSp>
      <p:cxnSp>
        <p:nvCxnSpPr>
          <p:cNvPr id="88" name="Google Shape;88;p14"/>
          <p:cNvCxnSpPr/>
          <p:nvPr/>
        </p:nvCxnSpPr>
        <p:spPr>
          <a:xfrm>
            <a:off x="1483104" y="2508975"/>
            <a:ext cx="0" cy="1266900"/>
          </a:xfrm>
          <a:prstGeom prst="straightConnector1">
            <a:avLst/>
          </a:prstGeom>
          <a:noFill/>
          <a:ln cap="flat" cmpd="sng" w="38100">
            <a:solidFill>
              <a:srgbClr val="CAD82A"/>
            </a:solidFill>
            <a:prstDash val="solid"/>
            <a:round/>
            <a:headEnd len="med" w="med" type="none"/>
            <a:tailEnd len="med" w="med" type="none"/>
          </a:ln>
        </p:spPr>
      </p:cxnSp>
      <p:sp>
        <p:nvSpPr>
          <p:cNvPr id="89" name="Google Shape;89;p14"/>
          <p:cNvSpPr txBox="1"/>
          <p:nvPr/>
        </p:nvSpPr>
        <p:spPr>
          <a:xfrm>
            <a:off x="934700" y="3985721"/>
            <a:ext cx="2690100" cy="9243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latin typeface="Montserrat"/>
                <a:ea typeface="Montserrat"/>
                <a:cs typeface="Montserrat"/>
                <a:sym typeface="Montserrat"/>
              </a:rPr>
              <a:t>The world’s first national park, Yellowstone National Park, is established, signed into law by U.S. President Ulysses S. Grant on March 1, 1872.</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sp>
        <p:nvSpPr>
          <p:cNvPr id="90" name="Google Shape;90;p14"/>
          <p:cNvSpPr/>
          <p:nvPr/>
        </p:nvSpPr>
        <p:spPr>
          <a:xfrm>
            <a:off x="4260627" y="5396825"/>
            <a:ext cx="307500" cy="317100"/>
          </a:xfrm>
          <a:prstGeom prst="ellipse">
            <a:avLst/>
          </a:prstGeom>
          <a:solidFill>
            <a:srgbClr val="3B4C80"/>
          </a:solidFill>
          <a:ln cap="flat" cmpd="sng" w="9525">
            <a:solidFill>
              <a:srgbClr val="3B4C8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91" name="Google Shape;91;p14"/>
          <p:cNvCxnSpPr/>
          <p:nvPr/>
        </p:nvCxnSpPr>
        <p:spPr>
          <a:xfrm>
            <a:off x="4415127" y="3775875"/>
            <a:ext cx="600" cy="1688400"/>
          </a:xfrm>
          <a:prstGeom prst="straightConnector1">
            <a:avLst/>
          </a:prstGeom>
          <a:noFill/>
          <a:ln cap="flat" cmpd="sng" w="38100">
            <a:solidFill>
              <a:srgbClr val="3B4C80"/>
            </a:solidFill>
            <a:prstDash val="solid"/>
            <a:round/>
            <a:headEnd len="med" w="med" type="none"/>
            <a:tailEnd len="med" w="med" type="none"/>
          </a:ln>
        </p:spPr>
      </p:cxnSp>
      <p:sp>
        <p:nvSpPr>
          <p:cNvPr id="92" name="Google Shape;92;p14"/>
          <p:cNvSpPr txBox="1"/>
          <p:nvPr/>
        </p:nvSpPr>
        <p:spPr>
          <a:xfrm>
            <a:off x="4564002" y="4219025"/>
            <a:ext cx="2690100" cy="9243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1892</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John Muir, a Scottish-American naturalist, founds the Sierra Club.</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sp>
        <p:nvSpPr>
          <p:cNvPr id="93" name="Google Shape;93;p14"/>
          <p:cNvSpPr txBox="1"/>
          <p:nvPr/>
        </p:nvSpPr>
        <p:spPr>
          <a:xfrm>
            <a:off x="5683850" y="1440175"/>
            <a:ext cx="20142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1896</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rgbClr val="201F1E"/>
                </a:solidFill>
                <a:highlight>
                  <a:srgbClr val="FFFFFF"/>
                </a:highlight>
                <a:latin typeface="Montserrat"/>
                <a:ea typeface="Montserrat"/>
                <a:cs typeface="Montserrat"/>
                <a:sym typeface="Montserrat"/>
              </a:rPr>
              <a:t>Swedish scientist, </a:t>
            </a:r>
            <a:r>
              <a:rPr lang="en" sz="900">
                <a:solidFill>
                  <a:srgbClr val="211D1E"/>
                </a:solidFill>
                <a:highlight>
                  <a:srgbClr val="FFFFFF"/>
                </a:highlight>
                <a:latin typeface="Montserrat"/>
                <a:ea typeface="Montserrat"/>
                <a:cs typeface="Montserrat"/>
                <a:sym typeface="Montserrat"/>
              </a:rPr>
              <a:t>Svante Arrhenius, claims that burning coal will cause a global warming effect due to an increase in carbon dioxide in the atmosphere.</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94" name="Google Shape;94;p14"/>
          <p:cNvSpPr/>
          <p:nvPr/>
        </p:nvSpPr>
        <p:spPr>
          <a:xfrm>
            <a:off x="5101742" y="1519587"/>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95" name="Google Shape;95;p14"/>
          <p:cNvCxnSpPr/>
          <p:nvPr/>
        </p:nvCxnSpPr>
        <p:spPr>
          <a:xfrm>
            <a:off x="5252088" y="1782898"/>
            <a:ext cx="0" cy="1984800"/>
          </a:xfrm>
          <a:prstGeom prst="straightConnector1">
            <a:avLst/>
          </a:prstGeom>
          <a:noFill/>
          <a:ln cap="flat" cmpd="sng" w="38100">
            <a:solidFill>
              <a:srgbClr val="D3ED4A"/>
            </a:solidFill>
            <a:prstDash val="solid"/>
            <a:round/>
            <a:headEnd len="med" w="med" type="none"/>
            <a:tailEnd len="med" w="med" type="none"/>
          </a:ln>
        </p:spPr>
      </p:cxnSp>
      <p:pic>
        <p:nvPicPr>
          <p:cNvPr id="96" name="Google Shape;96;p14"/>
          <p:cNvPicPr preferRelativeResize="0"/>
          <p:nvPr/>
        </p:nvPicPr>
        <p:blipFill>
          <a:blip r:embed="rId3">
            <a:alphaModFix/>
          </a:blip>
          <a:stretch>
            <a:fillRect/>
          </a:stretch>
        </p:blipFill>
        <p:spPr>
          <a:xfrm>
            <a:off x="2076100" y="4788342"/>
            <a:ext cx="1610316" cy="2356575"/>
          </a:xfrm>
          <a:prstGeom prst="rect">
            <a:avLst/>
          </a:prstGeom>
          <a:noFill/>
          <a:ln>
            <a:noFill/>
          </a:ln>
        </p:spPr>
      </p:pic>
      <p:sp>
        <p:nvSpPr>
          <p:cNvPr id="97" name="Google Shape;97;p14"/>
          <p:cNvSpPr/>
          <p:nvPr/>
        </p:nvSpPr>
        <p:spPr>
          <a:xfrm>
            <a:off x="2069050" y="4768017"/>
            <a:ext cx="1625400" cy="2356500"/>
          </a:xfrm>
          <a:prstGeom prst="rect">
            <a:avLst/>
          </a:prstGeom>
          <a:noFill/>
          <a:ln cap="flat" cmpd="sng" w="38100">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98" name="Google Shape;98;p14"/>
          <p:cNvCxnSpPr/>
          <p:nvPr/>
        </p:nvCxnSpPr>
        <p:spPr>
          <a:xfrm>
            <a:off x="1895750" y="4997871"/>
            <a:ext cx="0" cy="1485000"/>
          </a:xfrm>
          <a:prstGeom prst="straightConnector1">
            <a:avLst/>
          </a:prstGeom>
          <a:noFill/>
          <a:ln cap="flat" cmpd="sng" w="38100">
            <a:solidFill>
              <a:srgbClr val="07074E"/>
            </a:solidFill>
            <a:prstDash val="solid"/>
            <a:round/>
            <a:headEnd len="med" w="med" type="none"/>
            <a:tailEnd len="med" w="med" type="none"/>
          </a:ln>
        </p:spPr>
      </p:cxnSp>
      <p:sp>
        <p:nvSpPr>
          <p:cNvPr id="99" name="Google Shape;99;p14"/>
          <p:cNvSpPr txBox="1"/>
          <p:nvPr/>
        </p:nvSpPr>
        <p:spPr>
          <a:xfrm>
            <a:off x="1982200" y="7161446"/>
            <a:ext cx="3000000" cy="675600"/>
          </a:xfrm>
          <a:prstGeom prst="rect">
            <a:avLst/>
          </a:prstGeom>
          <a:noFill/>
          <a:ln>
            <a:noFill/>
          </a:ln>
        </p:spPr>
        <p:txBody>
          <a:bodyPr anchorCtr="0" anchor="t" bIns="91425" lIns="91425" spcFirstLastPara="1" rIns="91425" wrap="square" tIns="91425">
            <a:noAutofit/>
          </a:bodyPr>
          <a:lstStyle/>
          <a:p>
            <a:pPr indent="0" lvl="0" marL="0" rtl="0" algn="l">
              <a:lnSpc>
                <a:spcPct val="128571"/>
              </a:lnSpc>
              <a:spcBef>
                <a:spcPts val="0"/>
              </a:spcBef>
              <a:spcAft>
                <a:spcPts val="0"/>
              </a:spcAft>
              <a:buNone/>
            </a:pPr>
            <a:r>
              <a:rPr lang="en" sz="700">
                <a:latin typeface="Montserrat"/>
                <a:ea typeface="Montserrat"/>
                <a:cs typeface="Montserrat"/>
                <a:sym typeface="Montserrat"/>
              </a:rPr>
              <a:t>"Yellowstone Falls" by Ansel Adams, 1933-1942; </a:t>
            </a:r>
            <a:endParaRPr sz="700">
              <a:latin typeface="Montserrat"/>
              <a:ea typeface="Montserrat"/>
              <a:cs typeface="Montserrat"/>
              <a:sym typeface="Montserrat"/>
            </a:endParaRPr>
          </a:p>
          <a:p>
            <a:pPr indent="0" lvl="0" marL="0" rtl="0" algn="l">
              <a:lnSpc>
                <a:spcPct val="128571"/>
              </a:lnSpc>
              <a:spcBef>
                <a:spcPts val="0"/>
              </a:spcBef>
              <a:spcAft>
                <a:spcPts val="0"/>
              </a:spcAft>
              <a:buNone/>
            </a:pPr>
            <a:r>
              <a:rPr lang="en" sz="700">
                <a:latin typeface="Montserrat"/>
                <a:ea typeface="Montserrat"/>
                <a:cs typeface="Montserrat"/>
                <a:sym typeface="Montserrat"/>
              </a:rPr>
              <a:t>Records of the National Park Service; Record </a:t>
            </a:r>
            <a:endParaRPr sz="700">
              <a:latin typeface="Montserrat"/>
              <a:ea typeface="Montserrat"/>
              <a:cs typeface="Montserrat"/>
              <a:sym typeface="Montserrat"/>
            </a:endParaRPr>
          </a:p>
          <a:p>
            <a:pPr indent="0" lvl="0" marL="0" rtl="0" algn="l">
              <a:lnSpc>
                <a:spcPct val="128571"/>
              </a:lnSpc>
              <a:spcBef>
                <a:spcPts val="0"/>
              </a:spcBef>
              <a:spcAft>
                <a:spcPts val="0"/>
              </a:spcAft>
              <a:buNone/>
            </a:pPr>
            <a:r>
              <a:rPr lang="en" sz="700">
                <a:latin typeface="Montserrat"/>
                <a:ea typeface="Montserrat"/>
                <a:cs typeface="Montserrat"/>
                <a:sym typeface="Montserrat"/>
              </a:rPr>
              <a:t>Group 79; National Archives.</a:t>
            </a:r>
            <a:endParaRPr sz="700">
              <a:latin typeface="Montserrat"/>
              <a:ea typeface="Montserrat"/>
              <a:cs typeface="Montserrat"/>
              <a:sym typeface="Montserrat"/>
            </a:endParaRPr>
          </a:p>
          <a:p>
            <a:pPr indent="0" lvl="0" marL="0" rtl="0" algn="l">
              <a:lnSpc>
                <a:spcPct val="128571"/>
              </a:lnSpc>
              <a:spcBef>
                <a:spcPts val="0"/>
              </a:spcBef>
              <a:spcAft>
                <a:spcPts val="0"/>
              </a:spcAft>
              <a:buNone/>
            </a:pPr>
            <a:r>
              <a:t/>
            </a:r>
            <a:endParaRPr sz="1050">
              <a:solidFill>
                <a:srgbClr val="212124"/>
              </a:solidFill>
              <a:highlight>
                <a:srgbClr val="F3F5F6"/>
              </a:highlight>
            </a:endParaRPr>
          </a:p>
          <a:p>
            <a:pPr indent="0" lvl="0" marL="0" rtl="0" algn="l">
              <a:lnSpc>
                <a:spcPct val="115000"/>
              </a:lnSpc>
              <a:spcBef>
                <a:spcPts val="0"/>
              </a:spcBef>
              <a:spcAft>
                <a:spcPts val="0"/>
              </a:spcAft>
              <a:buNone/>
            </a:pPr>
            <a:r>
              <a:t/>
            </a:r>
            <a:endParaRPr sz="700">
              <a:solidFill>
                <a:srgbClr val="212124"/>
              </a:solidFill>
              <a:latin typeface="Montserrat"/>
              <a:ea typeface="Montserrat"/>
              <a:cs typeface="Montserrat"/>
              <a:sym typeface="Montserrat"/>
            </a:endParaRPr>
          </a:p>
        </p:txBody>
      </p:sp>
      <p:pic>
        <p:nvPicPr>
          <p:cNvPr id="100" name="Google Shape;100;p14"/>
          <p:cNvPicPr preferRelativeResize="0"/>
          <p:nvPr/>
        </p:nvPicPr>
        <p:blipFill>
          <a:blip r:embed="rId4">
            <a:alphaModFix/>
          </a:blip>
          <a:stretch>
            <a:fillRect/>
          </a:stretch>
        </p:blipFill>
        <p:spPr>
          <a:xfrm>
            <a:off x="7235542" y="4219025"/>
            <a:ext cx="2365658" cy="2953500"/>
          </a:xfrm>
          <a:prstGeom prst="rect">
            <a:avLst/>
          </a:prstGeom>
          <a:noFill/>
          <a:ln cap="flat" cmpd="sng" w="38100">
            <a:solidFill>
              <a:srgbClr val="07074E"/>
            </a:solidFill>
            <a:prstDash val="solid"/>
            <a:round/>
            <a:headEnd len="sm" w="sm" type="none"/>
            <a:tailEnd len="sm" w="sm" type="none"/>
          </a:ln>
        </p:spPr>
      </p:pic>
      <p:cxnSp>
        <p:nvCxnSpPr>
          <p:cNvPr id="101" name="Google Shape;101;p14"/>
          <p:cNvCxnSpPr/>
          <p:nvPr/>
        </p:nvCxnSpPr>
        <p:spPr>
          <a:xfrm>
            <a:off x="7039251" y="5031984"/>
            <a:ext cx="3900" cy="1869300"/>
          </a:xfrm>
          <a:prstGeom prst="straightConnector1">
            <a:avLst/>
          </a:prstGeom>
          <a:noFill/>
          <a:ln cap="flat" cmpd="sng" w="38100">
            <a:solidFill>
              <a:srgbClr val="07074E"/>
            </a:solidFill>
            <a:prstDash val="solid"/>
            <a:round/>
            <a:headEnd len="med" w="med" type="none"/>
            <a:tailEnd len="med" w="med" type="none"/>
          </a:ln>
        </p:spPr>
      </p:cxnSp>
      <p:sp>
        <p:nvSpPr>
          <p:cNvPr id="102" name="Google Shape;102;p14"/>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06" name="Shape 106"/>
        <p:cNvGrpSpPr/>
        <p:nvPr/>
      </p:nvGrpSpPr>
      <p:grpSpPr>
        <a:xfrm>
          <a:off x="0" y="0"/>
          <a:ext cx="0" cy="0"/>
          <a:chOff x="0" y="0"/>
          <a:chExt cx="0" cy="0"/>
        </a:xfrm>
      </p:grpSpPr>
      <p:sp>
        <p:nvSpPr>
          <p:cNvPr id="107" name="Google Shape;107;p15"/>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1903</a:t>
            </a:r>
            <a:r>
              <a:rPr lang="en" sz="2600">
                <a:latin typeface="Montserrat Black"/>
                <a:ea typeface="Montserrat Black"/>
                <a:cs typeface="Montserrat Black"/>
                <a:sym typeface="Montserrat Black"/>
              </a:rPr>
              <a:t> </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U.S. President Theodore Roosevelt creates the first National Bird Preserve, which will serve as the beginning of the Wildlife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Refuge System, on Pelican Island, Florida.</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rPr lang="en" sz="1100">
                <a:solidFill>
                  <a:schemeClr val="dk1"/>
                </a:solidFill>
              </a:rPr>
              <a:t> </a:t>
            </a:r>
            <a:endParaRPr sz="1100">
              <a:solidFill>
                <a:schemeClr val="dk1"/>
              </a:solidFill>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108" name="Google Shape;108;p15"/>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109" name="Google Shape;109;p15"/>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10" name="Google Shape;110;p15"/>
          <p:cNvSpPr txBox="1"/>
          <p:nvPr/>
        </p:nvSpPr>
        <p:spPr>
          <a:xfrm>
            <a:off x="1335725" y="2559850"/>
            <a:ext cx="3380700" cy="1296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1909</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U.S. President Theodore Roosevelt convenes the North American Conservation Conference, held in Washington, D.C., and attended by representatives of Canada, Newfoundland, Mexico and the United States.</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11" name="Google Shape;111;p15"/>
          <p:cNvSpPr/>
          <p:nvPr/>
        </p:nvSpPr>
        <p:spPr>
          <a:xfrm>
            <a:off x="951757" y="2693187"/>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12" name="Google Shape;112;p15"/>
          <p:cNvSpPr/>
          <p:nvPr/>
        </p:nvSpPr>
        <p:spPr>
          <a:xfrm>
            <a:off x="335338" y="4822438"/>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13" name="Google Shape;113;p15"/>
          <p:cNvCxnSpPr/>
          <p:nvPr/>
        </p:nvCxnSpPr>
        <p:spPr>
          <a:xfrm>
            <a:off x="490438" y="3793025"/>
            <a:ext cx="0" cy="1064100"/>
          </a:xfrm>
          <a:prstGeom prst="straightConnector1">
            <a:avLst/>
          </a:prstGeom>
          <a:noFill/>
          <a:ln cap="flat" cmpd="sng" w="38100">
            <a:solidFill>
              <a:srgbClr val="07074E"/>
            </a:solidFill>
            <a:prstDash val="solid"/>
            <a:round/>
            <a:headEnd len="med" w="med" type="none"/>
            <a:tailEnd len="med" w="med" type="none"/>
          </a:ln>
        </p:spPr>
      </p:cxnSp>
      <p:cxnSp>
        <p:nvCxnSpPr>
          <p:cNvPr id="114" name="Google Shape;114;p15"/>
          <p:cNvCxnSpPr/>
          <p:nvPr/>
        </p:nvCxnSpPr>
        <p:spPr>
          <a:xfrm>
            <a:off x="1102104" y="2996775"/>
            <a:ext cx="0" cy="777300"/>
          </a:xfrm>
          <a:prstGeom prst="straightConnector1">
            <a:avLst/>
          </a:prstGeom>
          <a:noFill/>
          <a:ln cap="flat" cmpd="sng" w="38100">
            <a:solidFill>
              <a:srgbClr val="CAD82A"/>
            </a:solidFill>
            <a:prstDash val="solid"/>
            <a:round/>
            <a:headEnd len="med" w="med" type="none"/>
            <a:tailEnd len="med" w="med" type="none"/>
          </a:ln>
        </p:spPr>
      </p:cxnSp>
      <p:sp>
        <p:nvSpPr>
          <p:cNvPr id="115" name="Google Shape;115;p15"/>
          <p:cNvSpPr txBox="1"/>
          <p:nvPr/>
        </p:nvSpPr>
        <p:spPr>
          <a:xfrm>
            <a:off x="638713" y="3984475"/>
            <a:ext cx="2690100" cy="9243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Some 7300 hectares of land in the Lake District of the Andes foothills in Patagonia are donated by Francisco Moreno as the first park, Nahuel Huapi National Park, for what will eventually become the National Park System of Argentina.</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sp>
        <p:nvSpPr>
          <p:cNvPr id="116" name="Google Shape;116;p15"/>
          <p:cNvSpPr/>
          <p:nvPr/>
        </p:nvSpPr>
        <p:spPr>
          <a:xfrm>
            <a:off x="4336827" y="5015825"/>
            <a:ext cx="307500" cy="317100"/>
          </a:xfrm>
          <a:prstGeom prst="ellipse">
            <a:avLst/>
          </a:prstGeom>
          <a:solidFill>
            <a:srgbClr val="3B4C80"/>
          </a:solidFill>
          <a:ln cap="flat" cmpd="sng" w="9525">
            <a:solidFill>
              <a:srgbClr val="3B4C8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17" name="Google Shape;117;p15"/>
          <p:cNvCxnSpPr/>
          <p:nvPr/>
        </p:nvCxnSpPr>
        <p:spPr>
          <a:xfrm flipH="1">
            <a:off x="4491825" y="3763160"/>
            <a:ext cx="9600" cy="1355400"/>
          </a:xfrm>
          <a:prstGeom prst="straightConnector1">
            <a:avLst/>
          </a:prstGeom>
          <a:noFill/>
          <a:ln cap="flat" cmpd="sng" w="38100">
            <a:solidFill>
              <a:srgbClr val="3B4C80"/>
            </a:solidFill>
            <a:prstDash val="solid"/>
            <a:round/>
            <a:headEnd len="med" w="med" type="none"/>
            <a:tailEnd len="med" w="med" type="none"/>
          </a:ln>
        </p:spPr>
      </p:cxnSp>
      <p:sp>
        <p:nvSpPr>
          <p:cNvPr id="118" name="Google Shape;118;p15"/>
          <p:cNvSpPr txBox="1"/>
          <p:nvPr/>
        </p:nvSpPr>
        <p:spPr>
          <a:xfrm>
            <a:off x="4716400" y="3914225"/>
            <a:ext cx="3273600" cy="9243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1914</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A group of Swiss scientists and conservationists convince the government of Switzerland to set aside 14,000 hectares (roughly 34,600 acres) of land in the Swiss Alps as Europe’s first national park.</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sp>
        <p:nvSpPr>
          <p:cNvPr id="119" name="Google Shape;119;p15"/>
          <p:cNvSpPr txBox="1"/>
          <p:nvPr/>
        </p:nvSpPr>
        <p:spPr>
          <a:xfrm>
            <a:off x="6937171" y="2102650"/>
            <a:ext cx="27702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1917</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rgbClr val="201F1E"/>
                </a:solidFill>
                <a:highlight>
                  <a:srgbClr val="FFFFFF"/>
                </a:highlight>
                <a:latin typeface="Montserrat"/>
                <a:ea typeface="Montserrat"/>
                <a:cs typeface="Montserrat"/>
                <a:sym typeface="Montserrat"/>
              </a:rPr>
              <a:t>Alexander Graham Bell, a Scottish scientist best known as the inventor of the telephone, writes, “The unchecked burning of fossil fuels would have a sort of greenhouse effect.” This statement used the terminology from Fourier from 1824, the claims of Foote in 1856 and Arrhenius in 1896, and now connects this effect to all fossil fuels.</a:t>
            </a:r>
            <a:endParaRPr sz="900">
              <a:solidFill>
                <a:srgbClr val="201F1E"/>
              </a:solidFill>
              <a:highlight>
                <a:srgbClr val="FFFFFF"/>
              </a:highlight>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rgbClr val="201F1E"/>
              </a:solidFill>
              <a:highlight>
                <a:srgbClr val="FFFFFF"/>
              </a:highlight>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20" name="Google Shape;120;p15"/>
          <p:cNvSpPr/>
          <p:nvPr/>
        </p:nvSpPr>
        <p:spPr>
          <a:xfrm>
            <a:off x="6629400" y="2205387"/>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21" name="Google Shape;121;p15"/>
          <p:cNvCxnSpPr>
            <a:stCxn id="120" idx="0"/>
          </p:cNvCxnSpPr>
          <p:nvPr/>
        </p:nvCxnSpPr>
        <p:spPr>
          <a:xfrm flipH="1">
            <a:off x="6779850" y="2205387"/>
            <a:ext cx="3300" cy="1562400"/>
          </a:xfrm>
          <a:prstGeom prst="straightConnector1">
            <a:avLst/>
          </a:prstGeom>
          <a:noFill/>
          <a:ln cap="flat" cmpd="sng" w="38100">
            <a:solidFill>
              <a:srgbClr val="D3ED4A"/>
            </a:solidFill>
            <a:prstDash val="solid"/>
            <a:round/>
            <a:headEnd len="med" w="med" type="none"/>
            <a:tailEnd len="med" w="med" type="none"/>
          </a:ln>
        </p:spPr>
      </p:cxnSp>
      <p:cxnSp>
        <p:nvCxnSpPr>
          <p:cNvPr id="122" name="Google Shape;122;p15"/>
          <p:cNvCxnSpPr/>
          <p:nvPr/>
        </p:nvCxnSpPr>
        <p:spPr>
          <a:xfrm>
            <a:off x="739801" y="5262075"/>
            <a:ext cx="1016400" cy="0"/>
          </a:xfrm>
          <a:prstGeom prst="straightConnector1">
            <a:avLst/>
          </a:prstGeom>
          <a:noFill/>
          <a:ln cap="flat" cmpd="sng" w="38100">
            <a:solidFill>
              <a:srgbClr val="07074E"/>
            </a:solidFill>
            <a:prstDash val="solid"/>
            <a:round/>
            <a:headEnd len="med" w="med" type="none"/>
            <a:tailEnd len="med" w="med" type="none"/>
          </a:ln>
        </p:spPr>
      </p:cxnSp>
      <p:pic>
        <p:nvPicPr>
          <p:cNvPr id="123" name="Google Shape;123;p15"/>
          <p:cNvPicPr preferRelativeResize="0"/>
          <p:nvPr/>
        </p:nvPicPr>
        <p:blipFill>
          <a:blip r:embed="rId3">
            <a:alphaModFix/>
          </a:blip>
          <a:stretch>
            <a:fillRect/>
          </a:stretch>
        </p:blipFill>
        <p:spPr>
          <a:xfrm>
            <a:off x="692888" y="5429550"/>
            <a:ext cx="1393749" cy="1929800"/>
          </a:xfrm>
          <a:prstGeom prst="rect">
            <a:avLst/>
          </a:prstGeom>
          <a:noFill/>
          <a:ln cap="flat" cmpd="sng" w="38100">
            <a:solidFill>
              <a:srgbClr val="07074E"/>
            </a:solidFill>
            <a:prstDash val="solid"/>
            <a:round/>
            <a:headEnd len="sm" w="sm" type="none"/>
            <a:tailEnd len="sm" w="sm" type="none"/>
          </a:ln>
        </p:spPr>
      </p:pic>
      <p:sp>
        <p:nvSpPr>
          <p:cNvPr id="124" name="Google Shape;124;p15"/>
          <p:cNvSpPr txBox="1"/>
          <p:nvPr/>
        </p:nvSpPr>
        <p:spPr>
          <a:xfrm>
            <a:off x="580013" y="7369375"/>
            <a:ext cx="3000000" cy="30000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700">
                <a:solidFill>
                  <a:schemeClr val="dk1"/>
                </a:solidFill>
                <a:latin typeface="Montserrat"/>
                <a:ea typeface="Montserrat"/>
                <a:cs typeface="Montserrat"/>
                <a:sym typeface="Montserrat"/>
              </a:rPr>
              <a:t>Francisco Moreno</a:t>
            </a:r>
            <a:endParaRPr sz="700"/>
          </a:p>
        </p:txBody>
      </p:sp>
      <p:pic>
        <p:nvPicPr>
          <p:cNvPr id="125" name="Google Shape;125;p15"/>
          <p:cNvPicPr preferRelativeResize="0"/>
          <p:nvPr/>
        </p:nvPicPr>
        <p:blipFill>
          <a:blip r:embed="rId4">
            <a:alphaModFix/>
          </a:blip>
          <a:stretch>
            <a:fillRect/>
          </a:stretch>
        </p:blipFill>
        <p:spPr>
          <a:xfrm>
            <a:off x="4511850" y="5613175"/>
            <a:ext cx="2931675" cy="1807500"/>
          </a:xfrm>
          <a:prstGeom prst="rect">
            <a:avLst/>
          </a:prstGeom>
          <a:noFill/>
          <a:ln cap="flat" cmpd="sng" w="38100">
            <a:solidFill>
              <a:srgbClr val="3B4C80"/>
            </a:solidFill>
            <a:prstDash val="solid"/>
            <a:round/>
            <a:headEnd len="sm" w="sm" type="none"/>
            <a:tailEnd len="sm" w="sm" type="none"/>
          </a:ln>
        </p:spPr>
      </p:pic>
      <p:cxnSp>
        <p:nvCxnSpPr>
          <p:cNvPr id="126" name="Google Shape;126;p15"/>
          <p:cNvCxnSpPr/>
          <p:nvPr/>
        </p:nvCxnSpPr>
        <p:spPr>
          <a:xfrm>
            <a:off x="4746051" y="5425438"/>
            <a:ext cx="1425900" cy="2100"/>
          </a:xfrm>
          <a:prstGeom prst="straightConnector1">
            <a:avLst/>
          </a:prstGeom>
          <a:noFill/>
          <a:ln cap="flat" cmpd="sng" w="38100">
            <a:solidFill>
              <a:srgbClr val="3B4C80"/>
            </a:solidFill>
            <a:prstDash val="solid"/>
            <a:round/>
            <a:headEnd len="med" w="med" type="none"/>
            <a:tailEnd len="med" w="med" type="none"/>
          </a:ln>
        </p:spPr>
      </p:cxnSp>
      <p:sp>
        <p:nvSpPr>
          <p:cNvPr id="127" name="Google Shape;127;p15"/>
          <p:cNvSpPr txBox="1"/>
          <p:nvPr/>
        </p:nvSpPr>
        <p:spPr>
          <a:xfrm>
            <a:off x="4466213" y="7445575"/>
            <a:ext cx="3000000" cy="30000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700" u="sng">
                <a:solidFill>
                  <a:schemeClr val="hlink"/>
                </a:solidFill>
                <a:latin typeface="Montserrat"/>
                <a:ea typeface="Montserrat"/>
                <a:cs typeface="Montserrat"/>
                <a:sym typeface="Montserrat"/>
                <a:hlinkClick r:id="rId5"/>
              </a:rPr>
              <a:t>https://www.flickr.com/photos/58869428@N05/18179255064</a:t>
            </a:r>
            <a:endParaRPr sz="700">
              <a:latin typeface="Montserrat"/>
              <a:ea typeface="Montserrat"/>
              <a:cs typeface="Montserrat"/>
              <a:sym typeface="Montserrat"/>
            </a:endParaRPr>
          </a:p>
        </p:txBody>
      </p:sp>
      <p:pic>
        <p:nvPicPr>
          <p:cNvPr id="128" name="Google Shape;128;p15"/>
          <p:cNvPicPr preferRelativeResize="0"/>
          <p:nvPr/>
        </p:nvPicPr>
        <p:blipFill rotWithShape="1">
          <a:blip r:embed="rId6">
            <a:alphaModFix/>
          </a:blip>
          <a:srcRect b="0" l="7684" r="7684" t="0"/>
          <a:stretch/>
        </p:blipFill>
        <p:spPr>
          <a:xfrm>
            <a:off x="3577937" y="177236"/>
            <a:ext cx="2563232" cy="2032564"/>
          </a:xfrm>
          <a:prstGeom prst="rect">
            <a:avLst/>
          </a:prstGeom>
          <a:noFill/>
          <a:ln cap="flat" cmpd="sng" w="38100">
            <a:solidFill>
              <a:srgbClr val="07074E"/>
            </a:solidFill>
            <a:prstDash val="solid"/>
            <a:round/>
            <a:headEnd len="sm" w="sm" type="none"/>
            <a:tailEnd len="sm" w="sm" type="none"/>
          </a:ln>
        </p:spPr>
      </p:pic>
      <p:cxnSp>
        <p:nvCxnSpPr>
          <p:cNvPr id="129" name="Google Shape;129;p15"/>
          <p:cNvCxnSpPr/>
          <p:nvPr/>
        </p:nvCxnSpPr>
        <p:spPr>
          <a:xfrm>
            <a:off x="3367200" y="292436"/>
            <a:ext cx="0" cy="1581000"/>
          </a:xfrm>
          <a:prstGeom prst="straightConnector1">
            <a:avLst/>
          </a:prstGeom>
          <a:noFill/>
          <a:ln cap="flat" cmpd="sng" w="38100">
            <a:solidFill>
              <a:srgbClr val="07074E"/>
            </a:solidFill>
            <a:prstDash val="solid"/>
            <a:round/>
            <a:headEnd len="med" w="med" type="none"/>
            <a:tailEnd len="med" w="med" type="none"/>
          </a:ln>
        </p:spPr>
      </p:cxnSp>
      <p:sp>
        <p:nvSpPr>
          <p:cNvPr id="130" name="Google Shape;130;p15"/>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4" name="Shape 134"/>
        <p:cNvGrpSpPr/>
        <p:nvPr/>
      </p:nvGrpSpPr>
      <p:grpSpPr>
        <a:xfrm>
          <a:off x="0" y="0"/>
          <a:ext cx="0" cy="0"/>
          <a:chOff x="0" y="0"/>
          <a:chExt cx="0" cy="0"/>
        </a:xfrm>
      </p:grpSpPr>
      <p:sp>
        <p:nvSpPr>
          <p:cNvPr id="135" name="Google Shape;135;p16"/>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1923 </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rgbClr val="201F1E"/>
                </a:solidFill>
                <a:highlight>
                  <a:srgbClr val="FFFFFF"/>
                </a:highlight>
                <a:latin typeface="Montserrat"/>
                <a:ea typeface="Montserrat"/>
                <a:cs typeface="Montserrat"/>
                <a:sym typeface="Montserrat"/>
              </a:rPr>
              <a:t>In New Zealand, the Native Bird Protection Society (later the Royal Forest and Bird Protection Society, or Forest &amp; Bird) is created in response to the devastation of Kapiti Island by livestock.</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rPr lang="en" sz="1100">
                <a:solidFill>
                  <a:schemeClr val="dk1"/>
                </a:solidFill>
              </a:rPr>
              <a:t> </a:t>
            </a:r>
            <a:endParaRPr sz="1100">
              <a:solidFill>
                <a:schemeClr val="dk1"/>
              </a:solidFill>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136" name="Google Shape;136;p16"/>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137" name="Google Shape;137;p16"/>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38" name="Google Shape;138;p16"/>
          <p:cNvSpPr txBox="1"/>
          <p:nvPr/>
        </p:nvSpPr>
        <p:spPr>
          <a:xfrm>
            <a:off x="2492300" y="3830650"/>
            <a:ext cx="2147700" cy="1206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1930-1940</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Fueled by drought and poor land practices, the Dust Bowl brings widespread land degradation across the North American prairie.</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39" name="Google Shape;139;p16"/>
          <p:cNvSpPr/>
          <p:nvPr/>
        </p:nvSpPr>
        <p:spPr>
          <a:xfrm>
            <a:off x="3771157" y="2205387"/>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40" name="Google Shape;140;p16"/>
          <p:cNvSpPr/>
          <p:nvPr/>
        </p:nvSpPr>
        <p:spPr>
          <a:xfrm>
            <a:off x="2145071" y="4776691"/>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41" name="Google Shape;141;p16"/>
          <p:cNvCxnSpPr/>
          <p:nvPr/>
        </p:nvCxnSpPr>
        <p:spPr>
          <a:xfrm>
            <a:off x="2300175" y="3784200"/>
            <a:ext cx="0" cy="1059900"/>
          </a:xfrm>
          <a:prstGeom prst="straightConnector1">
            <a:avLst/>
          </a:prstGeom>
          <a:noFill/>
          <a:ln cap="flat" cmpd="sng" w="38100">
            <a:solidFill>
              <a:srgbClr val="CAD82A"/>
            </a:solidFill>
            <a:prstDash val="solid"/>
            <a:round/>
            <a:headEnd len="med" w="med" type="none"/>
            <a:tailEnd len="med" w="med" type="none"/>
          </a:ln>
        </p:spPr>
      </p:cxnSp>
      <p:cxnSp>
        <p:nvCxnSpPr>
          <p:cNvPr id="142" name="Google Shape;142;p16"/>
          <p:cNvCxnSpPr/>
          <p:nvPr/>
        </p:nvCxnSpPr>
        <p:spPr>
          <a:xfrm>
            <a:off x="3921504" y="2508975"/>
            <a:ext cx="0" cy="1266900"/>
          </a:xfrm>
          <a:prstGeom prst="straightConnector1">
            <a:avLst/>
          </a:prstGeom>
          <a:noFill/>
          <a:ln cap="flat" cmpd="sng" w="38100">
            <a:solidFill>
              <a:srgbClr val="334270"/>
            </a:solidFill>
            <a:prstDash val="solid"/>
            <a:round/>
            <a:headEnd len="med" w="med" type="none"/>
            <a:tailEnd len="med" w="med" type="none"/>
          </a:ln>
        </p:spPr>
      </p:cxnSp>
      <p:sp>
        <p:nvSpPr>
          <p:cNvPr id="143" name="Google Shape;143;p16"/>
          <p:cNvSpPr txBox="1"/>
          <p:nvPr/>
        </p:nvSpPr>
        <p:spPr>
          <a:xfrm>
            <a:off x="4134000" y="2508975"/>
            <a:ext cx="2531400" cy="9243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1930</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World human population reaches 2 billion.</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sp>
        <p:nvSpPr>
          <p:cNvPr id="144" name="Google Shape;144;p16"/>
          <p:cNvSpPr/>
          <p:nvPr/>
        </p:nvSpPr>
        <p:spPr>
          <a:xfrm>
            <a:off x="6685327" y="5237019"/>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45" name="Google Shape;145;p16"/>
          <p:cNvCxnSpPr>
            <a:endCxn id="144" idx="4"/>
          </p:cNvCxnSpPr>
          <p:nvPr/>
        </p:nvCxnSpPr>
        <p:spPr>
          <a:xfrm>
            <a:off x="6839077" y="3773319"/>
            <a:ext cx="0" cy="1780800"/>
          </a:xfrm>
          <a:prstGeom prst="straightConnector1">
            <a:avLst/>
          </a:prstGeom>
          <a:noFill/>
          <a:ln cap="flat" cmpd="sng" w="38100">
            <a:solidFill>
              <a:srgbClr val="D3ED4A"/>
            </a:solidFill>
            <a:prstDash val="solid"/>
            <a:round/>
            <a:headEnd len="med" w="med" type="none"/>
            <a:tailEnd len="med" w="med" type="none"/>
          </a:ln>
        </p:spPr>
      </p:cxnSp>
      <p:sp>
        <p:nvSpPr>
          <p:cNvPr id="146" name="Google Shape;146;p16"/>
          <p:cNvSpPr txBox="1"/>
          <p:nvPr/>
        </p:nvSpPr>
        <p:spPr>
          <a:xfrm>
            <a:off x="7105129" y="3830650"/>
            <a:ext cx="2352600" cy="924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dk1"/>
                </a:solidFill>
                <a:latin typeface="Montserrat Black"/>
                <a:ea typeface="Montserrat Black"/>
                <a:cs typeface="Montserrat Black"/>
                <a:sym typeface="Montserrat Black"/>
              </a:rPr>
              <a:t>1933</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The Convention Relative to the Preservation of Fauna and Flora in Their Natural State is signed by Belgium, Egypt, Italy, Anglo-Egyptian Sudan, Union of South Africa, the United Kingdom, British India, Tanganyika and Portugal.</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pic>
        <p:nvPicPr>
          <p:cNvPr id="147" name="Google Shape;147;p16"/>
          <p:cNvPicPr preferRelativeResize="0"/>
          <p:nvPr/>
        </p:nvPicPr>
        <p:blipFill/>
        <p:spPr>
          <a:xfrm>
            <a:off x="4548375" y="660667"/>
            <a:ext cx="3176153" cy="1688401"/>
          </a:xfrm>
          <a:prstGeom prst="rect">
            <a:avLst/>
          </a:prstGeom>
          <a:noFill/>
          <a:ln>
            <a:noFill/>
          </a:ln>
        </p:spPr>
      </p:pic>
      <p:pic>
        <p:nvPicPr>
          <p:cNvPr id="148" name="Google Shape;148;p16"/>
          <p:cNvPicPr preferRelativeResize="0"/>
          <p:nvPr/>
        </p:nvPicPr>
        <p:blipFill>
          <a:blip r:embed="rId3">
            <a:alphaModFix/>
          </a:blip>
          <a:stretch>
            <a:fillRect/>
          </a:stretch>
        </p:blipFill>
        <p:spPr>
          <a:xfrm>
            <a:off x="4465794" y="623715"/>
            <a:ext cx="3273336" cy="1780791"/>
          </a:xfrm>
          <a:prstGeom prst="rect">
            <a:avLst/>
          </a:prstGeom>
          <a:noFill/>
          <a:ln>
            <a:noFill/>
          </a:ln>
        </p:spPr>
      </p:pic>
      <p:sp>
        <p:nvSpPr>
          <p:cNvPr id="149" name="Google Shape;149;p16"/>
          <p:cNvSpPr txBox="1"/>
          <p:nvPr/>
        </p:nvSpPr>
        <p:spPr>
          <a:xfrm>
            <a:off x="4395975" y="584467"/>
            <a:ext cx="3407700" cy="1880400"/>
          </a:xfrm>
          <a:prstGeom prst="rect">
            <a:avLst/>
          </a:prstGeom>
          <a:noFill/>
          <a:ln cap="flat" cmpd="sng" w="38100">
            <a:solidFill>
              <a:srgbClr val="3B4C80"/>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cxnSp>
        <p:nvCxnSpPr>
          <p:cNvPr id="150" name="Google Shape;150;p16"/>
          <p:cNvCxnSpPr/>
          <p:nvPr/>
        </p:nvCxnSpPr>
        <p:spPr>
          <a:xfrm>
            <a:off x="4178988" y="904699"/>
            <a:ext cx="0" cy="1206900"/>
          </a:xfrm>
          <a:prstGeom prst="straightConnector1">
            <a:avLst/>
          </a:prstGeom>
          <a:noFill/>
          <a:ln cap="flat" cmpd="sng" w="38100">
            <a:solidFill>
              <a:srgbClr val="3B4C80"/>
            </a:solidFill>
            <a:prstDash val="solid"/>
            <a:round/>
            <a:headEnd len="med" w="med" type="none"/>
            <a:tailEnd len="med" w="med" type="none"/>
          </a:ln>
        </p:spPr>
      </p:cxnSp>
      <p:pic>
        <p:nvPicPr>
          <p:cNvPr id="151" name="Google Shape;151;p16"/>
          <p:cNvPicPr preferRelativeResize="0"/>
          <p:nvPr/>
        </p:nvPicPr>
        <p:blipFill>
          <a:blip r:embed="rId4">
            <a:alphaModFix/>
          </a:blip>
          <a:stretch>
            <a:fillRect/>
          </a:stretch>
        </p:blipFill>
        <p:spPr>
          <a:xfrm>
            <a:off x="2300175" y="5419125"/>
            <a:ext cx="3064426" cy="2023376"/>
          </a:xfrm>
          <a:prstGeom prst="rect">
            <a:avLst/>
          </a:prstGeom>
          <a:noFill/>
          <a:ln cap="flat" cmpd="sng" w="38100">
            <a:solidFill>
              <a:srgbClr val="CAD82A"/>
            </a:solidFill>
            <a:prstDash val="solid"/>
            <a:round/>
            <a:headEnd len="sm" w="sm" type="none"/>
            <a:tailEnd len="sm" w="sm" type="none"/>
          </a:ln>
        </p:spPr>
      </p:pic>
      <p:cxnSp>
        <p:nvCxnSpPr>
          <p:cNvPr id="152" name="Google Shape;152;p16"/>
          <p:cNvCxnSpPr/>
          <p:nvPr/>
        </p:nvCxnSpPr>
        <p:spPr>
          <a:xfrm>
            <a:off x="2336553" y="5219642"/>
            <a:ext cx="1756500" cy="0"/>
          </a:xfrm>
          <a:prstGeom prst="straightConnector1">
            <a:avLst/>
          </a:prstGeom>
          <a:noFill/>
          <a:ln cap="flat" cmpd="sng" w="38100">
            <a:solidFill>
              <a:srgbClr val="CAD82A"/>
            </a:solidFill>
            <a:prstDash val="solid"/>
            <a:round/>
            <a:headEnd len="med" w="med" type="none"/>
            <a:tailEnd len="med" w="med" type="none"/>
          </a:ln>
        </p:spPr>
      </p:cxnSp>
      <p:sp>
        <p:nvSpPr>
          <p:cNvPr id="153" name="Google Shape;153;p16"/>
          <p:cNvSpPr txBox="1"/>
          <p:nvPr/>
        </p:nvSpPr>
        <p:spPr>
          <a:xfrm>
            <a:off x="2198180" y="7461818"/>
            <a:ext cx="3000000" cy="3000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rgbClr val="191B26"/>
                </a:solidFill>
                <a:latin typeface="Montserrat"/>
                <a:ea typeface="Montserrat"/>
                <a:cs typeface="Montserrat"/>
                <a:sym typeface="Montserrat"/>
              </a:rPr>
              <a:t>Image by </a:t>
            </a:r>
            <a:r>
              <a:rPr lang="en" sz="700" u="sng">
                <a:solidFill>
                  <a:srgbClr val="191B26"/>
                </a:solidFill>
                <a:latin typeface="Montserrat"/>
                <a:ea typeface="Montserrat"/>
                <a:cs typeface="Montserrat"/>
                <a:sym typeface="Montserrat"/>
                <a:hlinkClick r:id="rId5"/>
              </a:rPr>
              <a:t>WikiImages</a:t>
            </a:r>
            <a:r>
              <a:rPr lang="en" sz="700">
                <a:solidFill>
                  <a:srgbClr val="191B26"/>
                </a:solidFill>
                <a:latin typeface="Montserrat"/>
                <a:ea typeface="Montserrat"/>
                <a:cs typeface="Montserrat"/>
                <a:sym typeface="Montserrat"/>
              </a:rPr>
              <a:t> from </a:t>
            </a:r>
            <a:r>
              <a:rPr lang="en" sz="700" u="sng">
                <a:solidFill>
                  <a:srgbClr val="191B26"/>
                </a:solidFill>
                <a:latin typeface="Montserrat"/>
                <a:ea typeface="Montserrat"/>
                <a:cs typeface="Montserrat"/>
                <a:sym typeface="Montserrat"/>
                <a:hlinkClick r:id="rId6"/>
              </a:rPr>
              <a:t>Pixabay</a:t>
            </a:r>
            <a:r>
              <a:rPr lang="en" sz="700">
                <a:solidFill>
                  <a:srgbClr val="191B26"/>
                </a:solidFill>
                <a:highlight>
                  <a:srgbClr val="FFFFFF"/>
                </a:highlight>
                <a:latin typeface="Montserrat"/>
                <a:ea typeface="Montserrat"/>
                <a:cs typeface="Montserrat"/>
                <a:sym typeface="Montserrat"/>
              </a:rPr>
              <a:t> </a:t>
            </a:r>
            <a:endParaRPr sz="700">
              <a:latin typeface="Montserrat"/>
              <a:ea typeface="Montserrat"/>
              <a:cs typeface="Montserrat"/>
              <a:sym typeface="Montserrat"/>
            </a:endParaRPr>
          </a:p>
        </p:txBody>
      </p:sp>
      <p:sp>
        <p:nvSpPr>
          <p:cNvPr id="154" name="Google Shape;154;p16"/>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58" name="Shape 158"/>
        <p:cNvGrpSpPr/>
        <p:nvPr/>
      </p:nvGrpSpPr>
      <p:grpSpPr>
        <a:xfrm>
          <a:off x="0" y="0"/>
          <a:ext cx="0" cy="0"/>
          <a:chOff x="0" y="0"/>
          <a:chExt cx="0" cy="0"/>
        </a:xfrm>
      </p:grpSpPr>
      <p:pic>
        <p:nvPicPr>
          <p:cNvPr id="159" name="Google Shape;159;p17"/>
          <p:cNvPicPr preferRelativeResize="0"/>
          <p:nvPr/>
        </p:nvPicPr>
        <p:blipFill>
          <a:blip r:embed="rId3">
            <a:alphaModFix/>
          </a:blip>
          <a:stretch>
            <a:fillRect/>
          </a:stretch>
        </p:blipFill>
        <p:spPr>
          <a:xfrm>
            <a:off x="3477375" y="207746"/>
            <a:ext cx="3383521" cy="1840374"/>
          </a:xfrm>
          <a:prstGeom prst="rect">
            <a:avLst/>
          </a:prstGeom>
          <a:noFill/>
          <a:ln>
            <a:noFill/>
          </a:ln>
        </p:spPr>
      </p:pic>
      <p:sp>
        <p:nvSpPr>
          <p:cNvPr id="160" name="Google Shape;160;p17"/>
          <p:cNvSpPr txBox="1"/>
          <p:nvPr/>
        </p:nvSpPr>
        <p:spPr>
          <a:xfrm>
            <a:off x="3453188" y="177000"/>
            <a:ext cx="3407700" cy="1880400"/>
          </a:xfrm>
          <a:prstGeom prst="rect">
            <a:avLst/>
          </a:prstGeom>
          <a:noFill/>
          <a:ln cap="flat" cmpd="sng" w="38100">
            <a:solidFill>
              <a:srgbClr val="3B4C80"/>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61" name="Google Shape;161;p17"/>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1960 </a:t>
            </a:r>
            <a:endParaRPr sz="2600">
              <a:latin typeface="Montserrat Black"/>
              <a:ea typeface="Montserrat Black"/>
              <a:cs typeface="Montserrat Black"/>
              <a:sym typeface="Montserrat Black"/>
            </a:endParaRPr>
          </a:p>
          <a:p>
            <a:pPr indent="0" lvl="0" marL="0" rtl="0" algn="l">
              <a:lnSpc>
                <a:spcPct val="115000"/>
              </a:lnSpc>
              <a:spcBef>
                <a:spcPts val="0"/>
              </a:spcBef>
              <a:spcAft>
                <a:spcPts val="0"/>
              </a:spcAft>
              <a:buNone/>
            </a:pPr>
            <a:r>
              <a:rPr lang="en" sz="900">
                <a:solidFill>
                  <a:schemeClr val="dk1"/>
                </a:solidFill>
                <a:latin typeface="Montserrat"/>
                <a:ea typeface="Montserrat"/>
                <a:cs typeface="Montserrat"/>
                <a:sym typeface="Montserrat"/>
              </a:rPr>
              <a:t>World human population reaches 3 billion.</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rPr lang="en" sz="1100">
                <a:solidFill>
                  <a:schemeClr val="dk1"/>
                </a:solidFill>
              </a:rPr>
              <a:t> </a:t>
            </a:r>
            <a:endParaRPr sz="1100">
              <a:solidFill>
                <a:schemeClr val="dk1"/>
              </a:solidFill>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162" name="Google Shape;162;p17"/>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163" name="Google Shape;163;p17"/>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64" name="Google Shape;164;p17"/>
          <p:cNvSpPr txBox="1"/>
          <p:nvPr/>
        </p:nvSpPr>
        <p:spPr>
          <a:xfrm>
            <a:off x="653100" y="3983050"/>
            <a:ext cx="1404300" cy="1880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1200"/>
              </a:spcBef>
              <a:spcAft>
                <a:spcPts val="0"/>
              </a:spcAft>
              <a:buNone/>
            </a:pPr>
            <a:r>
              <a:rPr lang="en" sz="900">
                <a:latin typeface="Montserrat"/>
                <a:ea typeface="Montserrat"/>
                <a:cs typeface="Montserrat"/>
                <a:sym typeface="Montserrat"/>
              </a:rPr>
              <a:t>Activists mobilize in France to preserve the Vanoise National Park in the Alps from a touristic project. The park is created three years later, in 1963, as the first French natural park.</a:t>
            </a:r>
            <a:endParaRPr sz="900">
              <a:latin typeface="Montserrat"/>
              <a:ea typeface="Montserrat"/>
              <a:cs typeface="Montserrat"/>
              <a:sym typeface="Montserrat"/>
            </a:endParaRPr>
          </a:p>
          <a:p>
            <a:pPr indent="0" lvl="0" marL="0" rtl="0" algn="l">
              <a:lnSpc>
                <a:spcPct val="115000"/>
              </a:lnSpc>
              <a:spcBef>
                <a:spcPts val="1200"/>
              </a:spcBef>
              <a:spcAft>
                <a:spcPts val="0"/>
              </a:spcAft>
              <a:buNone/>
            </a:pPr>
            <a:r>
              <a:rPr lang="en" sz="900">
                <a:latin typeface="Montserrat"/>
                <a:ea typeface="Montserrat"/>
                <a:cs typeface="Montserrat"/>
                <a:sym typeface="Montserrat"/>
              </a:rPr>
              <a:t>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65" name="Google Shape;165;p17"/>
          <p:cNvSpPr/>
          <p:nvPr/>
        </p:nvSpPr>
        <p:spPr>
          <a:xfrm>
            <a:off x="326375" y="5402375"/>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66" name="Google Shape;166;p17"/>
          <p:cNvCxnSpPr/>
          <p:nvPr/>
        </p:nvCxnSpPr>
        <p:spPr>
          <a:xfrm>
            <a:off x="480875" y="3781425"/>
            <a:ext cx="600" cy="1688400"/>
          </a:xfrm>
          <a:prstGeom prst="straightConnector1">
            <a:avLst/>
          </a:prstGeom>
          <a:noFill/>
          <a:ln cap="flat" cmpd="sng" w="38100">
            <a:solidFill>
              <a:srgbClr val="07074E"/>
            </a:solidFill>
            <a:prstDash val="solid"/>
            <a:round/>
            <a:headEnd len="med" w="med" type="none"/>
            <a:tailEnd len="med" w="med" type="none"/>
          </a:ln>
        </p:spPr>
      </p:cxnSp>
      <p:sp>
        <p:nvSpPr>
          <p:cNvPr id="167" name="Google Shape;167;p17"/>
          <p:cNvSpPr txBox="1"/>
          <p:nvPr/>
        </p:nvSpPr>
        <p:spPr>
          <a:xfrm>
            <a:off x="3543300" y="2286000"/>
            <a:ext cx="20193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1964</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Norman Borlaug takes a position as the director of the International Wheat Improvement Program in Texcoco, Mexico. The program leads to the Green Revolution.</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68" name="Google Shape;168;p17"/>
          <p:cNvSpPr/>
          <p:nvPr/>
        </p:nvSpPr>
        <p:spPr>
          <a:xfrm>
            <a:off x="5687157" y="2433987"/>
            <a:ext cx="307500" cy="317100"/>
          </a:xfrm>
          <a:prstGeom prst="ellipse">
            <a:avLst/>
          </a:prstGeom>
          <a:solidFill>
            <a:srgbClr val="616B8F"/>
          </a:solidFill>
          <a:ln cap="flat" cmpd="sng" w="9525">
            <a:solidFill>
              <a:srgbClr val="616B8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69" name="Google Shape;169;p17"/>
          <p:cNvCxnSpPr/>
          <p:nvPr/>
        </p:nvCxnSpPr>
        <p:spPr>
          <a:xfrm>
            <a:off x="5837503" y="2697298"/>
            <a:ext cx="0" cy="1056300"/>
          </a:xfrm>
          <a:prstGeom prst="straightConnector1">
            <a:avLst/>
          </a:prstGeom>
          <a:noFill/>
          <a:ln cap="flat" cmpd="sng" w="38100">
            <a:solidFill>
              <a:srgbClr val="616B8F"/>
            </a:solidFill>
            <a:prstDash val="solid"/>
            <a:round/>
            <a:headEnd len="med" w="med" type="none"/>
            <a:tailEnd len="med" w="med" type="none"/>
          </a:ln>
        </p:spPr>
      </p:cxnSp>
      <p:sp>
        <p:nvSpPr>
          <p:cNvPr id="170" name="Google Shape;170;p17"/>
          <p:cNvSpPr/>
          <p:nvPr/>
        </p:nvSpPr>
        <p:spPr>
          <a:xfrm rot="10800000">
            <a:off x="3200400" y="2252950"/>
            <a:ext cx="307500" cy="317100"/>
          </a:xfrm>
          <a:prstGeom prst="ellipse">
            <a:avLst/>
          </a:prstGeom>
          <a:solidFill>
            <a:srgbClr val="DBF93F"/>
          </a:solidFill>
          <a:ln cap="flat" cmpd="sng" w="9525">
            <a:solidFill>
              <a:srgbClr val="DBF93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71" name="Google Shape;171;p17"/>
          <p:cNvCxnSpPr/>
          <p:nvPr/>
        </p:nvCxnSpPr>
        <p:spPr>
          <a:xfrm rot="10800000">
            <a:off x="3352800" y="2502600"/>
            <a:ext cx="0" cy="1307400"/>
          </a:xfrm>
          <a:prstGeom prst="straightConnector1">
            <a:avLst/>
          </a:prstGeom>
          <a:noFill/>
          <a:ln cap="flat" cmpd="sng" w="38100">
            <a:solidFill>
              <a:srgbClr val="DBF93F"/>
            </a:solidFill>
            <a:prstDash val="solid"/>
            <a:round/>
            <a:headEnd len="med" w="med" type="none"/>
            <a:tailEnd len="med" w="med" type="none"/>
          </a:ln>
        </p:spPr>
      </p:cxnSp>
      <p:sp>
        <p:nvSpPr>
          <p:cNvPr id="172" name="Google Shape;172;p17"/>
          <p:cNvSpPr txBox="1"/>
          <p:nvPr/>
        </p:nvSpPr>
        <p:spPr>
          <a:xfrm>
            <a:off x="6153900" y="2335725"/>
            <a:ext cx="18471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1968</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UNESCO hosts the Paris Biosphere Conference, which will result in the creation of the Man and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the Biosphere Programme.</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73" name="Google Shape;173;p17"/>
          <p:cNvSpPr txBox="1"/>
          <p:nvPr/>
        </p:nvSpPr>
        <p:spPr>
          <a:xfrm>
            <a:off x="7810650" y="3983050"/>
            <a:ext cx="1773300" cy="188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1969</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The Santa Barbara oil spill dumps millions of gallons of crude oil off the coast of California, causing a 35-mile oil spill.</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74" name="Google Shape;174;p17"/>
          <p:cNvSpPr/>
          <p:nvPr/>
        </p:nvSpPr>
        <p:spPr>
          <a:xfrm>
            <a:off x="7448073" y="5402375"/>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75" name="Google Shape;175;p17"/>
          <p:cNvCxnSpPr/>
          <p:nvPr/>
        </p:nvCxnSpPr>
        <p:spPr>
          <a:xfrm>
            <a:off x="7602573" y="3781425"/>
            <a:ext cx="600" cy="1688400"/>
          </a:xfrm>
          <a:prstGeom prst="straightConnector1">
            <a:avLst/>
          </a:prstGeom>
          <a:noFill/>
          <a:ln cap="flat" cmpd="sng" w="38100">
            <a:solidFill>
              <a:srgbClr val="D3ED4A"/>
            </a:solidFill>
            <a:prstDash val="solid"/>
            <a:round/>
            <a:headEnd len="med" w="med" type="none"/>
            <a:tailEnd len="med" w="med" type="none"/>
          </a:ln>
        </p:spPr>
      </p:cxnSp>
      <p:sp>
        <p:nvSpPr>
          <p:cNvPr id="176" name="Google Shape;176;p17"/>
          <p:cNvSpPr/>
          <p:nvPr/>
        </p:nvSpPr>
        <p:spPr>
          <a:xfrm>
            <a:off x="7798380" y="1507612"/>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77" name="Google Shape;177;p17"/>
          <p:cNvCxnSpPr/>
          <p:nvPr/>
        </p:nvCxnSpPr>
        <p:spPr>
          <a:xfrm>
            <a:off x="7948727" y="1770924"/>
            <a:ext cx="0" cy="1984800"/>
          </a:xfrm>
          <a:prstGeom prst="straightConnector1">
            <a:avLst/>
          </a:prstGeom>
          <a:noFill/>
          <a:ln cap="flat" cmpd="sng" w="38100">
            <a:solidFill>
              <a:srgbClr val="D3ED4A"/>
            </a:solidFill>
            <a:prstDash val="solid"/>
            <a:round/>
            <a:headEnd len="med" w="med" type="none"/>
            <a:tailEnd len="med" w="med" type="none"/>
          </a:ln>
        </p:spPr>
      </p:cxnSp>
      <p:sp>
        <p:nvSpPr>
          <p:cNvPr id="178" name="Google Shape;178;p17"/>
          <p:cNvSpPr txBox="1"/>
          <p:nvPr/>
        </p:nvSpPr>
        <p:spPr>
          <a:xfrm>
            <a:off x="8135100" y="1637951"/>
            <a:ext cx="1847100" cy="1880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latin typeface="Montserrat"/>
                <a:ea typeface="Montserrat"/>
                <a:cs typeface="Montserrat"/>
                <a:sym typeface="Montserrat"/>
              </a:rPr>
              <a:t>After decades of industrial waste dumping, Ohio’s Cuyahoga River catches fire. The image of this fire in TIME Magazine brings a new public awareness to the human impact of pollution on our environment.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179" name="Google Shape;179;p17"/>
          <p:cNvCxnSpPr/>
          <p:nvPr/>
        </p:nvCxnSpPr>
        <p:spPr>
          <a:xfrm>
            <a:off x="3236200" y="497231"/>
            <a:ext cx="0" cy="1206900"/>
          </a:xfrm>
          <a:prstGeom prst="straightConnector1">
            <a:avLst/>
          </a:prstGeom>
          <a:noFill/>
          <a:ln cap="flat" cmpd="sng" w="38100">
            <a:solidFill>
              <a:srgbClr val="3B4C80"/>
            </a:solidFill>
            <a:prstDash val="solid"/>
            <a:round/>
            <a:headEnd len="med" w="med" type="none"/>
            <a:tailEnd len="med" w="med" type="none"/>
          </a:ln>
        </p:spPr>
      </p:cxnSp>
      <p:sp>
        <p:nvSpPr>
          <p:cNvPr id="180" name="Google Shape;180;p17"/>
          <p:cNvSpPr/>
          <p:nvPr/>
        </p:nvSpPr>
        <p:spPr>
          <a:xfrm rot="10800000">
            <a:off x="2057400" y="7074300"/>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81" name="Google Shape;181;p17"/>
          <p:cNvCxnSpPr/>
          <p:nvPr/>
        </p:nvCxnSpPr>
        <p:spPr>
          <a:xfrm rot="10800000">
            <a:off x="2209800" y="3810012"/>
            <a:ext cx="4800" cy="3277800"/>
          </a:xfrm>
          <a:prstGeom prst="straightConnector1">
            <a:avLst/>
          </a:prstGeom>
          <a:noFill/>
          <a:ln cap="flat" cmpd="sng" w="38100">
            <a:solidFill>
              <a:srgbClr val="334270"/>
            </a:solidFill>
            <a:prstDash val="solid"/>
            <a:round/>
            <a:headEnd len="med" w="med" type="none"/>
            <a:tailEnd len="med" w="med" type="none"/>
          </a:ln>
        </p:spPr>
      </p:cxnSp>
      <p:sp>
        <p:nvSpPr>
          <p:cNvPr id="182" name="Google Shape;182;p17"/>
          <p:cNvSpPr txBox="1"/>
          <p:nvPr/>
        </p:nvSpPr>
        <p:spPr>
          <a:xfrm>
            <a:off x="2427900" y="5715000"/>
            <a:ext cx="2144100" cy="9243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1962</a:t>
            </a:r>
            <a:endParaRPr sz="2600">
              <a:latin typeface="Montserrat Black"/>
              <a:ea typeface="Montserrat Black"/>
              <a:cs typeface="Montserrat Black"/>
              <a:sym typeface="Montserrat Black"/>
            </a:endParaRPr>
          </a:p>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Rachel Carson publishes “Silent Spring,” a seminal work that catapults the environmental dangers of indiscriminate </a:t>
            </a:r>
            <a:endParaRPr sz="900">
              <a:solidFill>
                <a:schemeClr val="dk1"/>
              </a:solidFill>
              <a:latin typeface="Montserrat"/>
              <a:ea typeface="Montserrat"/>
              <a:cs typeface="Montserrat"/>
              <a:sym typeface="Montserrat"/>
            </a:endParaRPr>
          </a:p>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pesticide use to a national stage.</a:t>
            </a:r>
            <a:endParaRPr sz="900">
              <a:solidFill>
                <a:schemeClr val="dk1"/>
              </a:solidFill>
              <a:latin typeface="Montserrat"/>
              <a:ea typeface="Montserrat"/>
              <a:cs typeface="Montserrat"/>
              <a:sym typeface="Montserrat"/>
            </a:endParaRPr>
          </a:p>
          <a:p>
            <a:pPr indent="0" lvl="0" marL="0" rtl="0" algn="l">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rgbClr val="201F1E"/>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sp>
        <p:nvSpPr>
          <p:cNvPr id="183" name="Google Shape;183;p17"/>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84" name="Google Shape;184;p17"/>
          <p:cNvSpPr/>
          <p:nvPr/>
        </p:nvSpPr>
        <p:spPr>
          <a:xfrm>
            <a:off x="730645" y="1257755"/>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185" name="Google Shape;185;p17"/>
          <p:cNvCxnSpPr/>
          <p:nvPr/>
        </p:nvCxnSpPr>
        <p:spPr>
          <a:xfrm>
            <a:off x="880991" y="1561344"/>
            <a:ext cx="0" cy="2197200"/>
          </a:xfrm>
          <a:prstGeom prst="straightConnector1">
            <a:avLst/>
          </a:prstGeom>
          <a:noFill/>
          <a:ln cap="flat" cmpd="sng" w="38100">
            <a:solidFill>
              <a:srgbClr val="CAD82A"/>
            </a:solidFill>
            <a:prstDash val="solid"/>
            <a:round/>
            <a:headEnd len="med" w="med" type="none"/>
            <a:tailEnd len="med" w="med" type="none"/>
          </a:ln>
        </p:spPr>
      </p:cxnSp>
      <p:sp>
        <p:nvSpPr>
          <p:cNvPr id="186" name="Google Shape;186;p17"/>
          <p:cNvSpPr txBox="1"/>
          <p:nvPr/>
        </p:nvSpPr>
        <p:spPr>
          <a:xfrm>
            <a:off x="1093500" y="1180352"/>
            <a:ext cx="1954500" cy="9243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1961</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rgbClr val="201F1E"/>
                </a:solidFill>
                <a:latin typeface="Montserrat"/>
                <a:ea typeface="Montserrat"/>
                <a:cs typeface="Montserrat"/>
                <a:sym typeface="Montserrat"/>
              </a:rPr>
              <a:t>In what is now the of KwaZulu-Natal province of South Africa, Southern white rhinoceros were tranquilized and transported  across southern Africa to allow for safe breeding to save this species from extinction.</a:t>
            </a:r>
            <a:endParaRPr sz="900">
              <a:solidFill>
                <a:srgbClr val="201F1E"/>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rgbClr val="201F1E"/>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latin typeface="Montserrat"/>
              <a:ea typeface="Montserrat"/>
              <a:cs typeface="Montserrat"/>
              <a:sym typeface="Montserrat"/>
            </a:endParaRPr>
          </a:p>
          <a:p>
            <a:pPr indent="0" lvl="0" marL="0" rtl="0" algn="l">
              <a:spcBef>
                <a:spcPts val="0"/>
              </a:spcBef>
              <a:spcAft>
                <a:spcPts val="0"/>
              </a:spcAft>
              <a:buNone/>
            </a:pPr>
            <a:r>
              <a:t/>
            </a:r>
            <a:endParaRPr sz="900">
              <a:latin typeface="Montserrat"/>
              <a:ea typeface="Montserrat"/>
              <a:cs typeface="Montserrat"/>
              <a:sym typeface="Montserrat"/>
            </a:endParaRPr>
          </a:p>
        </p:txBody>
      </p:sp>
      <p:pic>
        <p:nvPicPr>
          <p:cNvPr id="187" name="Google Shape;187;p17"/>
          <p:cNvPicPr preferRelativeResize="0"/>
          <p:nvPr/>
        </p:nvPicPr>
        <p:blipFill>
          <a:blip r:embed="rId4">
            <a:alphaModFix/>
          </a:blip>
          <a:stretch>
            <a:fillRect/>
          </a:stretch>
        </p:blipFill>
        <p:spPr>
          <a:xfrm>
            <a:off x="3810285" y="4175475"/>
            <a:ext cx="2654685" cy="1544000"/>
          </a:xfrm>
          <a:prstGeom prst="rect">
            <a:avLst/>
          </a:prstGeom>
          <a:noFill/>
          <a:ln cap="flat" cmpd="sng" w="38100">
            <a:solidFill>
              <a:srgbClr val="3B4C80"/>
            </a:solidFill>
            <a:prstDash val="solid"/>
            <a:round/>
            <a:headEnd len="sm" w="sm" type="none"/>
            <a:tailEnd len="sm" w="sm" type="none"/>
          </a:ln>
        </p:spPr>
      </p:pic>
      <p:cxnSp>
        <p:nvCxnSpPr>
          <p:cNvPr id="188" name="Google Shape;188;p17"/>
          <p:cNvCxnSpPr/>
          <p:nvPr/>
        </p:nvCxnSpPr>
        <p:spPr>
          <a:xfrm rot="10800000">
            <a:off x="4652850" y="3954586"/>
            <a:ext cx="1152600" cy="0"/>
          </a:xfrm>
          <a:prstGeom prst="straightConnector1">
            <a:avLst/>
          </a:prstGeom>
          <a:noFill/>
          <a:ln cap="flat" cmpd="sng" w="38100">
            <a:solidFill>
              <a:srgbClr val="3B4C80"/>
            </a:solidFill>
            <a:prstDash val="solid"/>
            <a:round/>
            <a:headEnd len="med" w="med" type="none"/>
            <a:tailEnd len="med" w="med" type="none"/>
          </a:ln>
        </p:spPr>
      </p:cxn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92" name="Shape 192"/>
        <p:cNvGrpSpPr/>
        <p:nvPr/>
      </p:nvGrpSpPr>
      <p:grpSpPr>
        <a:xfrm>
          <a:off x="0" y="0"/>
          <a:ext cx="0" cy="0"/>
          <a:chOff x="0" y="0"/>
          <a:chExt cx="0" cy="0"/>
        </a:xfrm>
      </p:grpSpPr>
      <p:sp>
        <p:nvSpPr>
          <p:cNvPr id="193" name="Google Shape;193;p18"/>
          <p:cNvSpPr txBox="1"/>
          <p:nvPr/>
        </p:nvSpPr>
        <p:spPr>
          <a:xfrm>
            <a:off x="932700" y="1566954"/>
            <a:ext cx="1734300" cy="1802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900">
                <a:solidFill>
                  <a:schemeClr val="dk1"/>
                </a:solidFill>
                <a:latin typeface="Montserrat"/>
                <a:ea typeface="Montserrat"/>
                <a:cs typeface="Montserrat"/>
                <a:sym typeface="Montserrat"/>
              </a:rPr>
              <a:t>U.S. Environmental Protection Agency is established. President Richard Nixon proposes establishment of the EPA on July 9, 1970, and the agency began operation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on December 2, 1970.</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a:p>
        </p:txBody>
      </p:sp>
      <p:pic>
        <p:nvPicPr>
          <p:cNvPr id="194" name="Google Shape;194;p18"/>
          <p:cNvPicPr preferRelativeResize="0"/>
          <p:nvPr/>
        </p:nvPicPr>
        <p:blipFill>
          <a:blip r:embed="rId3">
            <a:alphaModFix/>
          </a:blip>
          <a:stretch>
            <a:fillRect/>
          </a:stretch>
        </p:blipFill>
        <p:spPr>
          <a:xfrm>
            <a:off x="1731046" y="5478758"/>
            <a:ext cx="2989334" cy="1681498"/>
          </a:xfrm>
          <a:prstGeom prst="rect">
            <a:avLst/>
          </a:prstGeom>
          <a:noFill/>
          <a:ln>
            <a:noFill/>
          </a:ln>
        </p:spPr>
      </p:pic>
      <p:sp>
        <p:nvSpPr>
          <p:cNvPr id="195" name="Google Shape;195;p18"/>
          <p:cNvSpPr txBox="1"/>
          <p:nvPr/>
        </p:nvSpPr>
        <p:spPr>
          <a:xfrm>
            <a:off x="481939" y="39192"/>
            <a:ext cx="25545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April 22, 1970 </a:t>
            </a:r>
            <a:endParaRPr sz="2600">
              <a:latin typeface="Montserrat Black"/>
              <a:ea typeface="Montserrat Black"/>
              <a:cs typeface="Montserrat Black"/>
              <a:sym typeface="Montserrat Black"/>
            </a:endParaRPr>
          </a:p>
          <a:p>
            <a:pPr indent="0" lvl="0" marL="0" rtl="0" algn="l">
              <a:spcBef>
                <a:spcPts val="0"/>
              </a:spcBef>
              <a:spcAft>
                <a:spcPts val="0"/>
              </a:spcAft>
              <a:buNone/>
            </a:pPr>
            <a:r>
              <a:rPr b="1" lang="en" sz="900">
                <a:latin typeface="Montserrat"/>
                <a:ea typeface="Montserrat"/>
                <a:cs typeface="Montserrat"/>
                <a:sym typeface="Montserrat"/>
              </a:rPr>
              <a:t>World’s first Earth Day:</a:t>
            </a:r>
            <a:endParaRPr b="1" sz="900">
              <a:latin typeface="Montserrat"/>
              <a:ea typeface="Montserrat"/>
              <a:cs typeface="Montserrat"/>
              <a:sym typeface="Montserrat"/>
            </a:endParaRPr>
          </a:p>
          <a:p>
            <a:pPr indent="0" lvl="0" marL="0" rtl="0" algn="l">
              <a:spcBef>
                <a:spcPts val="0"/>
              </a:spcBef>
              <a:spcAft>
                <a:spcPts val="0"/>
              </a:spcAft>
              <a:buNone/>
            </a:pPr>
            <a:r>
              <a:rPr lang="en" sz="900">
                <a:latin typeface="Montserrat"/>
                <a:ea typeface="Montserrat"/>
                <a:cs typeface="Montserrat"/>
                <a:sym typeface="Montserrat"/>
              </a:rPr>
              <a:t>Millions gather across the United </a:t>
            </a:r>
            <a:endParaRPr sz="900">
              <a:latin typeface="Montserrat"/>
              <a:ea typeface="Montserrat"/>
              <a:cs typeface="Montserrat"/>
              <a:sym typeface="Montserrat"/>
            </a:endParaRPr>
          </a:p>
          <a:p>
            <a:pPr indent="0" lvl="0" marL="0" rtl="0" algn="l">
              <a:spcBef>
                <a:spcPts val="0"/>
              </a:spcBef>
              <a:spcAft>
                <a:spcPts val="0"/>
              </a:spcAft>
              <a:buNone/>
            </a:pPr>
            <a:r>
              <a:rPr lang="en" sz="900">
                <a:latin typeface="Montserrat"/>
                <a:ea typeface="Montserrat"/>
                <a:cs typeface="Montserrat"/>
                <a:sym typeface="Montserrat"/>
              </a:rPr>
              <a:t>States for the first Earth Day, organized by Gaylord Nelson, former senator of Wisconsin, </a:t>
            </a:r>
            <a:r>
              <a:rPr lang="en" sz="900">
                <a:latin typeface="Montserrat"/>
                <a:ea typeface="Montserrat"/>
                <a:cs typeface="Montserrat"/>
                <a:sym typeface="Montserrat"/>
              </a:rPr>
              <a:t>a</a:t>
            </a:r>
            <a:r>
              <a:rPr lang="en" sz="900">
                <a:latin typeface="Montserrat"/>
                <a:ea typeface="Montserrat"/>
                <a:cs typeface="Montserrat"/>
                <a:sym typeface="Montserrat"/>
              </a:rPr>
              <a:t>nd Denis Hayes, a Harvard graduate student</a:t>
            </a:r>
            <a:r>
              <a:rPr lang="en" sz="1000">
                <a:latin typeface="Montserrat"/>
                <a:ea typeface="Montserrat"/>
                <a:cs typeface="Montserrat"/>
                <a:sym typeface="Montserrat"/>
              </a:rPr>
              <a:t>.</a:t>
            </a:r>
            <a:endParaRPr sz="10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196" name="Google Shape;196;p18"/>
          <p:cNvCxnSpPr/>
          <p:nvPr/>
        </p:nvCxnSpPr>
        <p:spPr>
          <a:xfrm>
            <a:off x="336639" y="435107"/>
            <a:ext cx="0" cy="3340500"/>
          </a:xfrm>
          <a:prstGeom prst="straightConnector1">
            <a:avLst/>
          </a:prstGeom>
          <a:noFill/>
          <a:ln cap="flat" cmpd="sng" w="38100">
            <a:solidFill>
              <a:srgbClr val="07074E"/>
            </a:solidFill>
            <a:prstDash val="solid"/>
            <a:round/>
            <a:headEnd len="med" w="med" type="none"/>
            <a:tailEnd len="med" w="med" type="none"/>
          </a:ln>
        </p:spPr>
      </p:cxnSp>
      <p:sp>
        <p:nvSpPr>
          <p:cNvPr id="197" name="Google Shape;197;p18"/>
          <p:cNvSpPr/>
          <p:nvPr/>
        </p:nvSpPr>
        <p:spPr>
          <a:xfrm>
            <a:off x="182889" y="152181"/>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98" name="Google Shape;198;p18"/>
          <p:cNvSpPr txBox="1"/>
          <p:nvPr/>
        </p:nvSpPr>
        <p:spPr>
          <a:xfrm>
            <a:off x="1852525" y="3017016"/>
            <a:ext cx="3385800" cy="906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900">
                <a:latin typeface="Montserrat"/>
                <a:ea typeface="Montserrat"/>
                <a:cs typeface="Montserrat"/>
                <a:sym typeface="Montserrat"/>
              </a:rPr>
              <a:t>United Nations Ramsar Convention on Wetlands is signed in Ramsar, Iran. The international agreement to protect wetlands has 160 member-nations today and helps to protect nearly 2,000 wetland areas worldwide.</a:t>
            </a:r>
            <a:endParaRPr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sp>
        <p:nvSpPr>
          <p:cNvPr id="199" name="Google Shape;199;p18"/>
          <p:cNvSpPr/>
          <p:nvPr/>
        </p:nvSpPr>
        <p:spPr>
          <a:xfrm>
            <a:off x="1545029" y="3024214"/>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00" name="Google Shape;200;p18"/>
          <p:cNvCxnSpPr/>
          <p:nvPr/>
        </p:nvCxnSpPr>
        <p:spPr>
          <a:xfrm flipH="1">
            <a:off x="779267" y="1878151"/>
            <a:ext cx="300" cy="1915800"/>
          </a:xfrm>
          <a:prstGeom prst="straightConnector1">
            <a:avLst/>
          </a:prstGeom>
          <a:noFill/>
          <a:ln cap="flat" cmpd="sng" w="38100">
            <a:solidFill>
              <a:srgbClr val="07074E"/>
            </a:solidFill>
            <a:prstDash val="solid"/>
            <a:round/>
            <a:headEnd len="med" w="med" type="none"/>
            <a:tailEnd len="med" w="med" type="none"/>
          </a:ln>
        </p:spPr>
      </p:cxnSp>
      <p:sp>
        <p:nvSpPr>
          <p:cNvPr id="201" name="Google Shape;201;p18"/>
          <p:cNvSpPr txBox="1"/>
          <p:nvPr/>
        </p:nvSpPr>
        <p:spPr>
          <a:xfrm>
            <a:off x="123917" y="4287783"/>
            <a:ext cx="10143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1970</a:t>
            </a:r>
            <a:endParaRPr sz="2600">
              <a:solidFill>
                <a:schemeClr val="dk1"/>
              </a:solidFill>
              <a:latin typeface="Montserrat Black"/>
              <a:ea typeface="Montserrat Black"/>
              <a:cs typeface="Montserrat Black"/>
              <a:sym typeface="Montserrat Black"/>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Caspian  Tiger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goes extinct.</a:t>
            </a:r>
            <a:endParaRPr sz="900"/>
          </a:p>
        </p:txBody>
      </p:sp>
      <p:sp>
        <p:nvSpPr>
          <p:cNvPr id="202" name="Google Shape;202;p18"/>
          <p:cNvSpPr/>
          <p:nvPr/>
        </p:nvSpPr>
        <p:spPr>
          <a:xfrm rot="10800000">
            <a:off x="635342" y="1602067"/>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03" name="Google Shape;203;p18"/>
          <p:cNvCxnSpPr/>
          <p:nvPr/>
        </p:nvCxnSpPr>
        <p:spPr>
          <a:xfrm rot="10800000">
            <a:off x="234071" y="3785183"/>
            <a:ext cx="0" cy="459900"/>
          </a:xfrm>
          <a:prstGeom prst="straightConnector1">
            <a:avLst/>
          </a:prstGeom>
          <a:noFill/>
          <a:ln cap="flat" cmpd="sng" w="38100">
            <a:solidFill>
              <a:srgbClr val="07074E"/>
            </a:solidFill>
            <a:prstDash val="solid"/>
            <a:round/>
            <a:headEnd len="med" w="med" type="none"/>
            <a:tailEnd len="med" w="med" type="none"/>
          </a:ln>
        </p:spPr>
      </p:cxnSp>
      <p:sp>
        <p:nvSpPr>
          <p:cNvPr id="204" name="Google Shape;204;p18"/>
          <p:cNvSpPr/>
          <p:nvPr/>
        </p:nvSpPr>
        <p:spPr>
          <a:xfrm rot="10800000">
            <a:off x="89472" y="4147701"/>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05" name="Google Shape;205;p18"/>
          <p:cNvSpPr txBox="1"/>
          <p:nvPr/>
        </p:nvSpPr>
        <p:spPr>
          <a:xfrm>
            <a:off x="1633100" y="3863200"/>
            <a:ext cx="2873100" cy="1266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dk1"/>
                </a:solidFill>
                <a:latin typeface="Montserrat Black"/>
                <a:ea typeface="Montserrat Black"/>
                <a:cs typeface="Montserrat Black"/>
                <a:sym typeface="Montserrat Black"/>
              </a:rPr>
              <a:t>1971</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I</a:t>
            </a:r>
            <a:r>
              <a:rPr lang="en" sz="900">
                <a:solidFill>
                  <a:schemeClr val="dk1"/>
                </a:solidFill>
                <a:latin typeface="Montserrat"/>
                <a:ea typeface="Montserrat"/>
                <a:cs typeface="Montserrat"/>
                <a:sym typeface="Montserrat"/>
              </a:rPr>
              <a:t>nternational environmental organization Greenpeace is founded in Vancouver, Canada. The organization will go on to develop national and regional offices in 41 countries worldwide.</a:t>
            </a:r>
            <a:endParaRPr sz="900"/>
          </a:p>
        </p:txBody>
      </p:sp>
      <p:sp>
        <p:nvSpPr>
          <p:cNvPr id="206" name="Google Shape;206;p18"/>
          <p:cNvSpPr/>
          <p:nvPr/>
        </p:nvSpPr>
        <p:spPr>
          <a:xfrm rot="10800000">
            <a:off x="1302185" y="4880347"/>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07" name="Google Shape;207;p18"/>
          <p:cNvSpPr txBox="1"/>
          <p:nvPr/>
        </p:nvSpPr>
        <p:spPr>
          <a:xfrm>
            <a:off x="5478175" y="457000"/>
            <a:ext cx="1834200" cy="1518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1972</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spcBef>
                <a:spcPts val="0"/>
              </a:spcBef>
              <a:spcAft>
                <a:spcPts val="0"/>
              </a:spcAft>
              <a:buNone/>
            </a:pPr>
            <a:r>
              <a:rPr lang="en" sz="900">
                <a:latin typeface="Montserrat"/>
                <a:ea typeface="Montserrat"/>
                <a:cs typeface="Montserrat"/>
                <a:sym typeface="Montserrat"/>
              </a:rPr>
              <a:t>The U.N. Conference on </a:t>
            </a:r>
            <a:endParaRPr sz="900">
              <a:latin typeface="Montserrat"/>
              <a:ea typeface="Montserrat"/>
              <a:cs typeface="Montserrat"/>
              <a:sym typeface="Montserrat"/>
            </a:endParaRPr>
          </a:p>
          <a:p>
            <a:pPr indent="0" lvl="0" marL="0" rtl="0" algn="l">
              <a:spcBef>
                <a:spcPts val="0"/>
              </a:spcBef>
              <a:spcAft>
                <a:spcPts val="0"/>
              </a:spcAft>
              <a:buNone/>
            </a:pPr>
            <a:r>
              <a:rPr lang="en" sz="900">
                <a:latin typeface="Montserrat"/>
                <a:ea typeface="Montserrat"/>
                <a:cs typeface="Montserrat"/>
                <a:sym typeface="Montserrat"/>
              </a:rPr>
              <a:t>the Human Environment —</a:t>
            </a:r>
            <a:endParaRPr sz="900">
              <a:latin typeface="Montserrat"/>
              <a:ea typeface="Montserrat"/>
              <a:cs typeface="Montserrat"/>
              <a:sym typeface="Montserrat"/>
            </a:endParaRPr>
          </a:p>
          <a:p>
            <a:pPr indent="0" lvl="0" marL="0" rtl="0" algn="l">
              <a:spcBef>
                <a:spcPts val="0"/>
              </a:spcBef>
              <a:spcAft>
                <a:spcPts val="0"/>
              </a:spcAft>
              <a:buNone/>
            </a:pPr>
            <a:r>
              <a:rPr lang="en" sz="900">
                <a:latin typeface="Montserrat"/>
                <a:ea typeface="Montserrat"/>
                <a:cs typeface="Montserrat"/>
                <a:sym typeface="Montserrat"/>
              </a:rPr>
              <a:t>held in Stockholm, Sweden, in early June — is the first of a series of the world environmental conferences.</a:t>
            </a:r>
            <a:endParaRPr sz="900">
              <a:latin typeface="Montserrat"/>
              <a:ea typeface="Montserrat"/>
              <a:cs typeface="Montserrat"/>
              <a:sym typeface="Montserrat"/>
            </a:endParaRPr>
          </a:p>
        </p:txBody>
      </p:sp>
      <p:cxnSp>
        <p:nvCxnSpPr>
          <p:cNvPr id="208" name="Google Shape;208;p18"/>
          <p:cNvCxnSpPr/>
          <p:nvPr/>
        </p:nvCxnSpPr>
        <p:spPr>
          <a:xfrm>
            <a:off x="5238435" y="897356"/>
            <a:ext cx="900" cy="2865000"/>
          </a:xfrm>
          <a:prstGeom prst="straightConnector1">
            <a:avLst/>
          </a:prstGeom>
          <a:noFill/>
          <a:ln cap="flat" cmpd="sng" w="38100">
            <a:solidFill>
              <a:srgbClr val="334270"/>
            </a:solidFill>
            <a:prstDash val="solid"/>
            <a:round/>
            <a:headEnd len="med" w="med" type="none"/>
            <a:tailEnd len="med" w="med" type="none"/>
          </a:ln>
        </p:spPr>
      </p:cxnSp>
      <p:sp>
        <p:nvSpPr>
          <p:cNvPr id="209" name="Google Shape;209;p18"/>
          <p:cNvSpPr/>
          <p:nvPr/>
        </p:nvSpPr>
        <p:spPr>
          <a:xfrm>
            <a:off x="5094210" y="615440"/>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10" name="Google Shape;210;p18"/>
          <p:cNvSpPr/>
          <p:nvPr/>
        </p:nvSpPr>
        <p:spPr>
          <a:xfrm>
            <a:off x="5337539" y="1998300"/>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11" name="Google Shape;211;p18"/>
          <p:cNvSpPr txBox="1"/>
          <p:nvPr/>
        </p:nvSpPr>
        <p:spPr>
          <a:xfrm>
            <a:off x="5612149" y="1975975"/>
            <a:ext cx="1707600" cy="1586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900">
                <a:solidFill>
                  <a:schemeClr val="dk1"/>
                </a:solidFill>
                <a:latin typeface="Montserrat"/>
                <a:ea typeface="Montserrat"/>
                <a:cs typeface="Montserrat"/>
                <a:sym typeface="Montserrat"/>
              </a:rPr>
              <a:t>The Clean Water Act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is enacted across the U.S. to restore and protect clean and healthy waters. The act is a response to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increasing awareness of and public concern for the condition of the environment and more specifically, U.S. waters.</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a:p>
        </p:txBody>
      </p:sp>
      <p:cxnSp>
        <p:nvCxnSpPr>
          <p:cNvPr id="212" name="Google Shape;212;p18"/>
          <p:cNvCxnSpPr/>
          <p:nvPr/>
        </p:nvCxnSpPr>
        <p:spPr>
          <a:xfrm rot="10800000">
            <a:off x="5355368" y="3767190"/>
            <a:ext cx="3300" cy="906300"/>
          </a:xfrm>
          <a:prstGeom prst="straightConnector1">
            <a:avLst/>
          </a:prstGeom>
          <a:noFill/>
          <a:ln cap="flat" cmpd="sng" w="38100">
            <a:solidFill>
              <a:srgbClr val="334270"/>
            </a:solidFill>
            <a:prstDash val="solid"/>
            <a:round/>
            <a:headEnd len="med" w="med" type="none"/>
            <a:tailEnd len="med" w="med" type="none"/>
          </a:ln>
        </p:spPr>
      </p:cxnSp>
      <p:sp>
        <p:nvSpPr>
          <p:cNvPr id="213" name="Google Shape;213;p18"/>
          <p:cNvSpPr/>
          <p:nvPr/>
        </p:nvSpPr>
        <p:spPr>
          <a:xfrm rot="10800000">
            <a:off x="5204918" y="4370677"/>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14" name="Google Shape;214;p18"/>
          <p:cNvSpPr txBox="1"/>
          <p:nvPr/>
        </p:nvSpPr>
        <p:spPr>
          <a:xfrm>
            <a:off x="5562600" y="3962400"/>
            <a:ext cx="1905000" cy="9837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900">
                <a:solidFill>
                  <a:schemeClr val="dk1"/>
                </a:solidFill>
                <a:latin typeface="Montserrat"/>
                <a:ea typeface="Montserrat"/>
                <a:cs typeface="Montserrat"/>
                <a:sym typeface="Montserrat"/>
              </a:rPr>
              <a:t>United Nations Environment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Programme is founded as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a result of the Conference on the Human </a:t>
            </a:r>
            <a:r>
              <a:rPr lang="en" sz="900">
                <a:solidFill>
                  <a:schemeClr val="dk1"/>
                </a:solidFill>
                <a:latin typeface="Montserrat"/>
                <a:ea typeface="Montserrat"/>
                <a:cs typeface="Montserrat"/>
                <a:sym typeface="Montserrat"/>
              </a:rPr>
              <a:t>Environment</a:t>
            </a:r>
            <a:r>
              <a:rPr lang="en" sz="900">
                <a:solidFill>
                  <a:schemeClr val="dk1"/>
                </a:solidFill>
                <a:latin typeface="Montserrat"/>
                <a:ea typeface="Montserrat"/>
                <a:cs typeface="Montserrat"/>
                <a:sym typeface="Montserrat"/>
              </a:rPr>
              <a:t>. </a:t>
            </a:r>
            <a:endParaRPr/>
          </a:p>
        </p:txBody>
      </p:sp>
      <p:sp>
        <p:nvSpPr>
          <p:cNvPr id="215" name="Google Shape;215;p18"/>
          <p:cNvSpPr txBox="1"/>
          <p:nvPr/>
        </p:nvSpPr>
        <p:spPr>
          <a:xfrm>
            <a:off x="7630508" y="96958"/>
            <a:ext cx="1788900" cy="1518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1973</a:t>
            </a:r>
            <a:r>
              <a:rPr lang="en" sz="1800">
                <a:latin typeface="Montserrat Black"/>
                <a:ea typeface="Montserrat Black"/>
                <a:cs typeface="Montserrat Black"/>
                <a:sym typeface="Montserrat Black"/>
              </a:rPr>
              <a:t> </a:t>
            </a:r>
            <a:endParaRPr sz="1800">
              <a:latin typeface="Montserrat Black"/>
              <a:ea typeface="Montserrat Black"/>
              <a:cs typeface="Montserrat Black"/>
              <a:sym typeface="Montserrat Black"/>
            </a:endParaRPr>
          </a:p>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World Conservation Union (IUCN) meeting drafts the Convention on International Trade in Endangered Species of Wild Fauna and Flora (CITIES).</a:t>
            </a:r>
            <a:endParaRPr>
              <a:solidFill>
                <a:schemeClr val="dk1"/>
              </a:solidFill>
            </a:endParaRPr>
          </a:p>
          <a:p>
            <a:pPr indent="0" lvl="0" marL="0" rtl="0" algn="l">
              <a:spcBef>
                <a:spcPts val="0"/>
              </a:spcBef>
              <a:spcAft>
                <a:spcPts val="0"/>
              </a:spcAft>
              <a:buNone/>
            </a:pPr>
            <a:r>
              <a:t/>
            </a:r>
            <a:endParaRPr sz="900">
              <a:latin typeface="Montserrat"/>
              <a:ea typeface="Montserrat"/>
              <a:cs typeface="Montserrat"/>
              <a:sym typeface="Montserrat"/>
            </a:endParaRPr>
          </a:p>
        </p:txBody>
      </p:sp>
      <p:sp>
        <p:nvSpPr>
          <p:cNvPr id="216" name="Google Shape;216;p18"/>
          <p:cNvSpPr/>
          <p:nvPr/>
        </p:nvSpPr>
        <p:spPr>
          <a:xfrm>
            <a:off x="7312485" y="214681"/>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17" name="Google Shape;217;p18"/>
          <p:cNvSpPr txBox="1"/>
          <p:nvPr/>
        </p:nvSpPr>
        <p:spPr>
          <a:xfrm>
            <a:off x="7945775" y="1889525"/>
            <a:ext cx="1960200" cy="1586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900">
                <a:solidFill>
                  <a:schemeClr val="dk1"/>
                </a:solidFill>
                <a:latin typeface="Montserrat"/>
                <a:ea typeface="Montserrat"/>
                <a:cs typeface="Montserrat"/>
                <a:sym typeface="Montserrat"/>
              </a:rPr>
              <a:t>Endangered Species Preservation Act passes in U.S. Congress with a House vote of 390–12. The act broadens and strengthens protections for plant and animal species listed as threatened or endangered in the U.S. The legislation becomes one of the most effective tools to protect at-risk species and their habitats across the country.</a:t>
            </a:r>
            <a:endParaRPr>
              <a:solidFill>
                <a:schemeClr val="dk1"/>
              </a:solidFill>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sp>
        <p:nvSpPr>
          <p:cNvPr id="218" name="Google Shape;218;p18"/>
          <p:cNvSpPr txBox="1"/>
          <p:nvPr/>
        </p:nvSpPr>
        <p:spPr>
          <a:xfrm>
            <a:off x="7623096" y="3976200"/>
            <a:ext cx="1597200" cy="1586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Organization of the Petroleum Exporting Countries (OPEC) announces oil embargo against United States.</a:t>
            </a:r>
            <a:endParaRPr>
              <a:solidFill>
                <a:schemeClr val="dk1"/>
              </a:solidFill>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219" name="Google Shape;219;p18"/>
          <p:cNvCxnSpPr/>
          <p:nvPr/>
        </p:nvCxnSpPr>
        <p:spPr>
          <a:xfrm rot="10800000">
            <a:off x="7540992" y="3757617"/>
            <a:ext cx="2100" cy="1628400"/>
          </a:xfrm>
          <a:prstGeom prst="straightConnector1">
            <a:avLst/>
          </a:prstGeom>
          <a:noFill/>
          <a:ln cap="flat" cmpd="sng" w="38100">
            <a:solidFill>
              <a:srgbClr val="D3ED4A"/>
            </a:solidFill>
            <a:prstDash val="solid"/>
            <a:round/>
            <a:headEnd len="med" w="med" type="none"/>
            <a:tailEnd len="med" w="med" type="none"/>
          </a:ln>
        </p:spPr>
      </p:cxnSp>
      <p:sp>
        <p:nvSpPr>
          <p:cNvPr id="220" name="Google Shape;220;p18"/>
          <p:cNvSpPr/>
          <p:nvPr/>
        </p:nvSpPr>
        <p:spPr>
          <a:xfrm rot="10800000">
            <a:off x="7384579" y="5097492"/>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21" name="Google Shape;221;p18"/>
          <p:cNvCxnSpPr>
            <a:stCxn id="222" idx="4"/>
          </p:cNvCxnSpPr>
          <p:nvPr/>
        </p:nvCxnSpPr>
        <p:spPr>
          <a:xfrm>
            <a:off x="7794152" y="2228946"/>
            <a:ext cx="0" cy="1534200"/>
          </a:xfrm>
          <a:prstGeom prst="straightConnector1">
            <a:avLst/>
          </a:prstGeom>
          <a:noFill/>
          <a:ln cap="flat" cmpd="sng" w="38100">
            <a:solidFill>
              <a:srgbClr val="D3ED4A"/>
            </a:solidFill>
            <a:prstDash val="solid"/>
            <a:round/>
            <a:headEnd len="med" w="med" type="none"/>
            <a:tailEnd len="med" w="med" type="none"/>
          </a:ln>
        </p:spPr>
      </p:cxnSp>
      <p:sp>
        <p:nvSpPr>
          <p:cNvPr id="222" name="Google Shape;222;p18"/>
          <p:cNvSpPr/>
          <p:nvPr/>
        </p:nvSpPr>
        <p:spPr>
          <a:xfrm>
            <a:off x="7640402" y="1911846"/>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23" name="Google Shape;223;p18"/>
          <p:cNvSpPr txBox="1"/>
          <p:nvPr/>
        </p:nvSpPr>
        <p:spPr>
          <a:xfrm>
            <a:off x="1731054" y="5478755"/>
            <a:ext cx="2989500" cy="1681500"/>
          </a:xfrm>
          <a:prstGeom prst="rect">
            <a:avLst/>
          </a:prstGeom>
          <a:noFill/>
          <a:ln cap="flat" cmpd="sng" w="38100">
            <a:solidFill>
              <a:srgbClr val="CAD82A"/>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cxnSp>
        <p:nvCxnSpPr>
          <p:cNvPr id="224" name="Google Shape;224;p18"/>
          <p:cNvCxnSpPr/>
          <p:nvPr/>
        </p:nvCxnSpPr>
        <p:spPr>
          <a:xfrm>
            <a:off x="2078303" y="5316350"/>
            <a:ext cx="1756500" cy="0"/>
          </a:xfrm>
          <a:prstGeom prst="straightConnector1">
            <a:avLst/>
          </a:prstGeom>
          <a:noFill/>
          <a:ln cap="flat" cmpd="sng" w="38100">
            <a:solidFill>
              <a:srgbClr val="CAD82A"/>
            </a:solidFill>
            <a:prstDash val="solid"/>
            <a:round/>
            <a:headEnd len="med" w="med" type="none"/>
            <a:tailEnd len="med" w="med" type="none"/>
          </a:ln>
        </p:spPr>
      </p:cxnSp>
      <p:pic>
        <p:nvPicPr>
          <p:cNvPr id="225" name="Google Shape;225;p18"/>
          <p:cNvPicPr preferRelativeResize="0"/>
          <p:nvPr/>
        </p:nvPicPr>
        <p:blipFill>
          <a:blip r:embed="rId4">
            <a:alphaModFix/>
          </a:blip>
          <a:stretch>
            <a:fillRect/>
          </a:stretch>
        </p:blipFill>
        <p:spPr>
          <a:xfrm>
            <a:off x="3254675" y="544725"/>
            <a:ext cx="1707600" cy="2015125"/>
          </a:xfrm>
          <a:prstGeom prst="rect">
            <a:avLst/>
          </a:prstGeom>
          <a:noFill/>
          <a:ln cap="flat" cmpd="sng" w="38100">
            <a:solidFill>
              <a:srgbClr val="07074E"/>
            </a:solidFill>
            <a:prstDash val="solid"/>
            <a:round/>
            <a:headEnd len="sm" w="sm" type="none"/>
            <a:tailEnd len="sm" w="sm" type="none"/>
          </a:ln>
        </p:spPr>
      </p:pic>
      <p:pic>
        <p:nvPicPr>
          <p:cNvPr id="226" name="Google Shape;226;p18"/>
          <p:cNvPicPr preferRelativeResize="0"/>
          <p:nvPr/>
        </p:nvPicPr>
        <p:blipFill rotWithShape="1">
          <a:blip r:embed="rId5">
            <a:alphaModFix/>
          </a:blip>
          <a:srcRect b="3624" l="4931" r="8705" t="10071"/>
          <a:stretch/>
        </p:blipFill>
        <p:spPr>
          <a:xfrm>
            <a:off x="7327572" y="5715000"/>
            <a:ext cx="2268349" cy="1815506"/>
          </a:xfrm>
          <a:prstGeom prst="rect">
            <a:avLst/>
          </a:prstGeom>
          <a:noFill/>
          <a:ln cap="flat" cmpd="sng" w="28575">
            <a:solidFill>
              <a:srgbClr val="D3ED4A"/>
            </a:solidFill>
            <a:prstDash val="solid"/>
            <a:round/>
            <a:headEnd len="sm" w="sm" type="none"/>
            <a:tailEnd len="sm" w="sm" type="none"/>
          </a:ln>
        </p:spPr>
      </p:pic>
      <p:cxnSp>
        <p:nvCxnSpPr>
          <p:cNvPr id="227" name="Google Shape;227;p18"/>
          <p:cNvCxnSpPr/>
          <p:nvPr/>
        </p:nvCxnSpPr>
        <p:spPr>
          <a:xfrm>
            <a:off x="7940563" y="5525740"/>
            <a:ext cx="1756500" cy="0"/>
          </a:xfrm>
          <a:prstGeom prst="straightConnector1">
            <a:avLst/>
          </a:prstGeom>
          <a:noFill/>
          <a:ln cap="flat" cmpd="sng" w="38100">
            <a:solidFill>
              <a:srgbClr val="D3ED4A"/>
            </a:solidFill>
            <a:prstDash val="solid"/>
            <a:round/>
            <a:headEnd len="med" w="med" type="none"/>
            <a:tailEnd len="med" w="med" type="none"/>
          </a:ln>
        </p:spPr>
      </p:cxnSp>
      <p:cxnSp>
        <p:nvCxnSpPr>
          <p:cNvPr id="228" name="Google Shape;228;p18"/>
          <p:cNvCxnSpPr/>
          <p:nvPr/>
        </p:nvCxnSpPr>
        <p:spPr>
          <a:xfrm>
            <a:off x="3056625" y="643175"/>
            <a:ext cx="0" cy="1485000"/>
          </a:xfrm>
          <a:prstGeom prst="straightConnector1">
            <a:avLst/>
          </a:prstGeom>
          <a:noFill/>
          <a:ln cap="flat" cmpd="sng" w="38100">
            <a:solidFill>
              <a:srgbClr val="07074E"/>
            </a:solidFill>
            <a:prstDash val="solid"/>
            <a:round/>
            <a:headEnd len="med" w="med" type="none"/>
            <a:tailEnd len="med" w="med" type="none"/>
          </a:ln>
        </p:spPr>
      </p:cxnSp>
      <p:cxnSp>
        <p:nvCxnSpPr>
          <p:cNvPr id="229" name="Google Shape;229;p18"/>
          <p:cNvCxnSpPr/>
          <p:nvPr/>
        </p:nvCxnSpPr>
        <p:spPr>
          <a:xfrm>
            <a:off x="5491289" y="2315400"/>
            <a:ext cx="0" cy="1446900"/>
          </a:xfrm>
          <a:prstGeom prst="straightConnector1">
            <a:avLst/>
          </a:prstGeom>
          <a:noFill/>
          <a:ln cap="flat" cmpd="sng" w="38100">
            <a:solidFill>
              <a:srgbClr val="334270"/>
            </a:solidFill>
            <a:prstDash val="solid"/>
            <a:round/>
            <a:headEnd len="med" w="med" type="none"/>
            <a:tailEnd len="med" w="med" type="none"/>
          </a:ln>
        </p:spPr>
      </p:cxnSp>
      <p:cxnSp>
        <p:nvCxnSpPr>
          <p:cNvPr id="230" name="Google Shape;230;p18"/>
          <p:cNvCxnSpPr/>
          <p:nvPr/>
        </p:nvCxnSpPr>
        <p:spPr>
          <a:xfrm>
            <a:off x="1463940" y="3771900"/>
            <a:ext cx="0" cy="1266900"/>
          </a:xfrm>
          <a:prstGeom prst="straightConnector1">
            <a:avLst/>
          </a:prstGeom>
          <a:noFill/>
          <a:ln cap="flat" cmpd="sng" w="38100">
            <a:solidFill>
              <a:srgbClr val="CAD82A"/>
            </a:solidFill>
            <a:prstDash val="solid"/>
            <a:round/>
            <a:headEnd len="med" w="med" type="none"/>
            <a:tailEnd len="med" w="med" type="none"/>
          </a:ln>
        </p:spPr>
      </p:cxnSp>
      <p:cxnSp>
        <p:nvCxnSpPr>
          <p:cNvPr id="231" name="Google Shape;231;p18"/>
          <p:cNvCxnSpPr>
            <a:stCxn id="199" idx="0"/>
          </p:cNvCxnSpPr>
          <p:nvPr/>
        </p:nvCxnSpPr>
        <p:spPr>
          <a:xfrm flipH="1">
            <a:off x="1695479" y="3024214"/>
            <a:ext cx="3300" cy="751800"/>
          </a:xfrm>
          <a:prstGeom prst="straightConnector1">
            <a:avLst/>
          </a:prstGeom>
          <a:noFill/>
          <a:ln cap="flat" cmpd="sng" w="38100">
            <a:solidFill>
              <a:srgbClr val="CAD82A"/>
            </a:solidFill>
            <a:prstDash val="solid"/>
            <a:round/>
            <a:headEnd len="med" w="med" type="none"/>
            <a:tailEnd len="med" w="med" type="none"/>
          </a:ln>
        </p:spPr>
      </p:cxnSp>
      <p:cxnSp>
        <p:nvCxnSpPr>
          <p:cNvPr id="232" name="Google Shape;232;p18"/>
          <p:cNvCxnSpPr/>
          <p:nvPr/>
        </p:nvCxnSpPr>
        <p:spPr>
          <a:xfrm>
            <a:off x="7478657" y="516356"/>
            <a:ext cx="0" cy="3236400"/>
          </a:xfrm>
          <a:prstGeom prst="straightConnector1">
            <a:avLst/>
          </a:prstGeom>
          <a:noFill/>
          <a:ln cap="flat" cmpd="sng" w="38100">
            <a:solidFill>
              <a:srgbClr val="D3ED4A"/>
            </a:solidFill>
            <a:prstDash val="solid"/>
            <a:round/>
            <a:headEnd len="med" w="med" type="none"/>
            <a:tailEnd len="med" w="med" type="none"/>
          </a:ln>
        </p:spPr>
      </p:cxnSp>
      <p:sp>
        <p:nvSpPr>
          <p:cNvPr id="233" name="Google Shape;233;p18"/>
          <p:cNvSpPr txBox="1"/>
          <p:nvPr/>
        </p:nvSpPr>
        <p:spPr>
          <a:xfrm>
            <a:off x="1640163" y="7190050"/>
            <a:ext cx="5652000" cy="3000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latin typeface="Montserrat"/>
                <a:ea typeface="Montserrat"/>
                <a:cs typeface="Montserrat"/>
                <a:sym typeface="Montserrat"/>
              </a:rPr>
              <a:t>Image credit: Greenpeace</a:t>
            </a:r>
            <a:endParaRPr sz="700">
              <a:latin typeface="Montserrat"/>
              <a:ea typeface="Montserrat"/>
              <a:cs typeface="Montserrat"/>
              <a:sym typeface="Montserrat"/>
            </a:endParaRPr>
          </a:p>
          <a:p>
            <a:pPr indent="0" lvl="0" marL="0" rtl="0" algn="l">
              <a:spcBef>
                <a:spcPts val="0"/>
              </a:spcBef>
              <a:spcAft>
                <a:spcPts val="0"/>
              </a:spcAft>
              <a:buNone/>
            </a:pPr>
            <a:r>
              <a:rPr lang="en" sz="700" u="sng">
                <a:solidFill>
                  <a:schemeClr val="hlink"/>
                </a:solidFill>
                <a:latin typeface="Montserrat"/>
                <a:ea typeface="Montserrat"/>
                <a:cs typeface="Montserrat"/>
                <a:sym typeface="Montserrat"/>
                <a:hlinkClick r:id="rId6"/>
              </a:rPr>
              <a:t>https://www.greenpeace.org/philippines/history-and-victories/</a:t>
            </a:r>
            <a:endParaRPr sz="700">
              <a:latin typeface="Montserrat"/>
              <a:ea typeface="Montserrat"/>
              <a:cs typeface="Montserrat"/>
              <a:sym typeface="Montserrat"/>
            </a:endParaRPr>
          </a:p>
        </p:txBody>
      </p:sp>
      <p:sp>
        <p:nvSpPr>
          <p:cNvPr id="234" name="Google Shape;234;p18"/>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8" name="Shape 238"/>
        <p:cNvGrpSpPr/>
        <p:nvPr/>
      </p:nvGrpSpPr>
      <p:grpSpPr>
        <a:xfrm>
          <a:off x="0" y="0"/>
          <a:ext cx="0" cy="0"/>
          <a:chOff x="0" y="0"/>
          <a:chExt cx="0" cy="0"/>
        </a:xfrm>
      </p:grpSpPr>
      <p:cxnSp>
        <p:nvCxnSpPr>
          <p:cNvPr id="239" name="Google Shape;239;p19"/>
          <p:cNvCxnSpPr/>
          <p:nvPr/>
        </p:nvCxnSpPr>
        <p:spPr>
          <a:xfrm rot="10800000">
            <a:off x="7263744" y="1952700"/>
            <a:ext cx="15000" cy="1857300"/>
          </a:xfrm>
          <a:prstGeom prst="straightConnector1">
            <a:avLst/>
          </a:prstGeom>
          <a:noFill/>
          <a:ln cap="flat" cmpd="sng" w="38100">
            <a:solidFill>
              <a:srgbClr val="DBF93F"/>
            </a:solidFill>
            <a:prstDash val="solid"/>
            <a:round/>
            <a:headEnd len="med" w="med" type="none"/>
            <a:tailEnd len="med" w="med" type="none"/>
          </a:ln>
        </p:spPr>
      </p:cxnSp>
      <p:sp>
        <p:nvSpPr>
          <p:cNvPr id="240" name="Google Shape;240;p19"/>
          <p:cNvSpPr txBox="1"/>
          <p:nvPr/>
        </p:nvSpPr>
        <p:spPr>
          <a:xfrm>
            <a:off x="1002972" y="421080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1977 </a:t>
            </a:r>
            <a:endParaRPr sz="1200">
              <a:latin typeface="Montserrat Black"/>
              <a:ea typeface="Montserrat Black"/>
              <a:cs typeface="Montserrat Black"/>
              <a:sym typeface="Montserrat Black"/>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Through the Tbilisi Declaration, the world’s first intergovernmental conference on environmental education was organized by the United Nations Education, Scientific and Cultural Organization (UNESCO) in cooperation with the U.N. Environment Programme in Tbilisi, Georgia.</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241" name="Google Shape;241;p19"/>
          <p:cNvCxnSpPr/>
          <p:nvPr/>
        </p:nvCxnSpPr>
        <p:spPr>
          <a:xfrm flipH="1" rot="10800000">
            <a:off x="763350" y="3810004"/>
            <a:ext cx="11100" cy="1580100"/>
          </a:xfrm>
          <a:prstGeom prst="straightConnector1">
            <a:avLst/>
          </a:prstGeom>
          <a:noFill/>
          <a:ln cap="flat" cmpd="sng" w="38100">
            <a:solidFill>
              <a:srgbClr val="CAD82A"/>
            </a:solidFill>
            <a:prstDash val="solid"/>
            <a:round/>
            <a:headEnd len="med" w="med" type="none"/>
            <a:tailEnd len="med" w="med" type="none"/>
          </a:ln>
        </p:spPr>
      </p:cxnSp>
      <p:sp>
        <p:nvSpPr>
          <p:cNvPr id="242" name="Google Shape;242;p19"/>
          <p:cNvSpPr/>
          <p:nvPr/>
        </p:nvSpPr>
        <p:spPr>
          <a:xfrm rot="10800000">
            <a:off x="609600" y="5390027"/>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43" name="Google Shape;243;p19"/>
          <p:cNvSpPr txBox="1"/>
          <p:nvPr/>
        </p:nvSpPr>
        <p:spPr>
          <a:xfrm>
            <a:off x="2895600" y="2299800"/>
            <a:ext cx="2895600" cy="1586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1978</a:t>
            </a:r>
            <a:endParaRPr sz="2600">
              <a:solidFill>
                <a:schemeClr val="dk1"/>
              </a:solidFill>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Brominated flame retardants replace PCBs as the major chemical flame retardant. Swedish scientists will notice these substances accumulating in human breast milk in 1998, with the first ban on use in the European Union in 2004.</a:t>
            </a:r>
            <a:endParaRPr sz="900">
              <a:solidFill>
                <a:schemeClr val="dk1"/>
              </a:solidFill>
              <a:latin typeface="Montserrat"/>
              <a:ea typeface="Montserrat"/>
              <a:cs typeface="Montserrat"/>
              <a:sym typeface="Montserrat"/>
            </a:endParaRPr>
          </a:p>
          <a:p>
            <a:pPr indent="0" lvl="0" marL="0" rtl="0" algn="l">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244" name="Google Shape;244;p19"/>
          <p:cNvCxnSpPr/>
          <p:nvPr/>
        </p:nvCxnSpPr>
        <p:spPr>
          <a:xfrm>
            <a:off x="2657986" y="2333700"/>
            <a:ext cx="2700" cy="1476300"/>
          </a:xfrm>
          <a:prstGeom prst="straightConnector1">
            <a:avLst/>
          </a:prstGeom>
          <a:noFill/>
          <a:ln cap="flat" cmpd="sng" w="38100">
            <a:solidFill>
              <a:srgbClr val="334270"/>
            </a:solidFill>
            <a:prstDash val="solid"/>
            <a:round/>
            <a:headEnd len="med" w="med" type="none"/>
            <a:tailEnd len="med" w="med" type="none"/>
          </a:ln>
        </p:spPr>
      </p:cxnSp>
      <p:sp>
        <p:nvSpPr>
          <p:cNvPr id="245" name="Google Shape;245;p19"/>
          <p:cNvSpPr/>
          <p:nvPr/>
        </p:nvSpPr>
        <p:spPr>
          <a:xfrm>
            <a:off x="2514600" y="2157858"/>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46" name="Google Shape;246;p19"/>
          <p:cNvCxnSpPr/>
          <p:nvPr/>
        </p:nvCxnSpPr>
        <p:spPr>
          <a:xfrm>
            <a:off x="3657600" y="653169"/>
            <a:ext cx="3900" cy="1295400"/>
          </a:xfrm>
          <a:prstGeom prst="straightConnector1">
            <a:avLst/>
          </a:prstGeom>
          <a:noFill/>
          <a:ln cap="flat" cmpd="sng" w="38100">
            <a:solidFill>
              <a:srgbClr val="334270"/>
            </a:solidFill>
            <a:prstDash val="solid"/>
            <a:round/>
            <a:headEnd len="med" w="med" type="none"/>
            <a:tailEnd len="med" w="med" type="none"/>
          </a:ln>
        </p:spPr>
      </p:cxnSp>
      <p:cxnSp>
        <p:nvCxnSpPr>
          <p:cNvPr id="247" name="Google Shape;247;p19"/>
          <p:cNvCxnSpPr/>
          <p:nvPr/>
        </p:nvCxnSpPr>
        <p:spPr>
          <a:xfrm>
            <a:off x="5638800" y="5113375"/>
            <a:ext cx="0" cy="1485000"/>
          </a:xfrm>
          <a:prstGeom prst="straightConnector1">
            <a:avLst/>
          </a:prstGeom>
          <a:noFill/>
          <a:ln cap="flat" cmpd="sng" w="38100">
            <a:solidFill>
              <a:srgbClr val="334270"/>
            </a:solidFill>
            <a:prstDash val="solid"/>
            <a:round/>
            <a:headEnd len="med" w="med" type="none"/>
            <a:tailEnd len="med" w="med" type="none"/>
          </a:ln>
        </p:spPr>
      </p:cxnSp>
      <p:sp>
        <p:nvSpPr>
          <p:cNvPr id="248" name="Google Shape;248;p19"/>
          <p:cNvSpPr/>
          <p:nvPr/>
        </p:nvSpPr>
        <p:spPr>
          <a:xfrm rot="10800000">
            <a:off x="4159140" y="5093100"/>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49" name="Google Shape;249;p19"/>
          <p:cNvSpPr txBox="1"/>
          <p:nvPr/>
        </p:nvSpPr>
        <p:spPr>
          <a:xfrm>
            <a:off x="4376100" y="4343400"/>
            <a:ext cx="26343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Love Canal contamination is revealed.</a:t>
            </a:r>
            <a:endParaRPr sz="900"/>
          </a:p>
        </p:txBody>
      </p:sp>
      <p:sp>
        <p:nvSpPr>
          <p:cNvPr id="250" name="Google Shape;250;p19"/>
          <p:cNvSpPr/>
          <p:nvPr/>
        </p:nvSpPr>
        <p:spPr>
          <a:xfrm>
            <a:off x="7116599" y="1828800"/>
            <a:ext cx="307500" cy="317100"/>
          </a:xfrm>
          <a:prstGeom prst="ellipse">
            <a:avLst/>
          </a:prstGeom>
          <a:solidFill>
            <a:srgbClr val="DBF93F"/>
          </a:solidFill>
          <a:ln cap="flat" cmpd="sng" w="9525">
            <a:solidFill>
              <a:srgbClr val="DBF93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51" name="Google Shape;251;p19"/>
          <p:cNvSpPr txBox="1"/>
          <p:nvPr/>
        </p:nvSpPr>
        <p:spPr>
          <a:xfrm>
            <a:off x="7424100" y="2116500"/>
            <a:ext cx="26343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dk1"/>
                </a:solidFill>
                <a:latin typeface="Montserrat Black"/>
                <a:ea typeface="Montserrat Black"/>
                <a:cs typeface="Montserrat Black"/>
                <a:sym typeface="Montserrat Black"/>
              </a:rPr>
              <a:t>1979</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Three Mile Island accident, the most significant U.S. </a:t>
            </a:r>
            <a:r>
              <a:rPr lang="en" sz="900">
                <a:solidFill>
                  <a:schemeClr val="dk1"/>
                </a:solidFill>
                <a:latin typeface="Montserrat"/>
                <a:ea typeface="Montserrat"/>
                <a:cs typeface="Montserrat"/>
                <a:sym typeface="Montserrat"/>
              </a:rPr>
              <a:t>commercial</a:t>
            </a:r>
            <a:r>
              <a:rPr lang="en" sz="900">
                <a:solidFill>
                  <a:schemeClr val="dk1"/>
                </a:solidFill>
                <a:latin typeface="Montserrat"/>
                <a:ea typeface="Montserrat"/>
                <a:cs typeface="Montserrat"/>
                <a:sym typeface="Montserrat"/>
              </a:rPr>
              <a:t> nuclear disaster to date, occurs near Harrisburg, Pennsylvania.</a:t>
            </a:r>
            <a:endParaRPr sz="900"/>
          </a:p>
        </p:txBody>
      </p:sp>
      <p:pic>
        <p:nvPicPr>
          <p:cNvPr id="252" name="Google Shape;252;p19"/>
          <p:cNvPicPr preferRelativeResize="0"/>
          <p:nvPr/>
        </p:nvPicPr>
        <p:blipFill>
          <a:blip r:embed="rId3">
            <a:alphaModFix/>
          </a:blip>
          <a:stretch>
            <a:fillRect/>
          </a:stretch>
        </p:blipFill>
        <p:spPr>
          <a:xfrm>
            <a:off x="5791196" y="4953000"/>
            <a:ext cx="2530299" cy="1992611"/>
          </a:xfrm>
          <a:prstGeom prst="rect">
            <a:avLst/>
          </a:prstGeom>
          <a:noFill/>
          <a:ln cap="flat" cmpd="sng" w="38100">
            <a:solidFill>
              <a:srgbClr val="334270"/>
            </a:solidFill>
            <a:prstDash val="solid"/>
            <a:round/>
            <a:headEnd len="sm" w="sm" type="none"/>
            <a:tailEnd len="sm" w="sm" type="none"/>
          </a:ln>
        </p:spPr>
      </p:pic>
      <p:sp>
        <p:nvSpPr>
          <p:cNvPr id="253" name="Google Shape;253;p19"/>
          <p:cNvSpPr txBox="1"/>
          <p:nvPr/>
        </p:nvSpPr>
        <p:spPr>
          <a:xfrm>
            <a:off x="5673371" y="6975480"/>
            <a:ext cx="2659500" cy="501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rgbClr val="777777"/>
                </a:solidFill>
                <a:latin typeface="Montserrat"/>
                <a:ea typeface="Montserrat"/>
                <a:cs typeface="Montserrat"/>
                <a:sym typeface="Montserrat"/>
              </a:rPr>
              <a:t>Image by </a:t>
            </a:r>
            <a:r>
              <a:rPr lang="en" sz="700">
                <a:solidFill>
                  <a:srgbClr val="0FA4D4"/>
                </a:solidFill>
                <a:uFill>
                  <a:noFill/>
                </a:uFill>
                <a:latin typeface="Montserrat"/>
                <a:ea typeface="Montserrat"/>
                <a:cs typeface="Montserrat"/>
                <a:sym typeface="Montserrat"/>
                <a:hlinkClick r:id="rId4"/>
              </a:rPr>
              <a:t>bullfrogcommunities</a:t>
            </a:r>
            <a:endParaRPr sz="700">
              <a:latin typeface="Montserrat"/>
              <a:ea typeface="Montserrat"/>
              <a:cs typeface="Montserrat"/>
              <a:sym typeface="Montserrat"/>
            </a:endParaRPr>
          </a:p>
        </p:txBody>
      </p:sp>
      <p:pic>
        <p:nvPicPr>
          <p:cNvPr id="254" name="Google Shape;254;p19"/>
          <p:cNvPicPr preferRelativeResize="0"/>
          <p:nvPr/>
        </p:nvPicPr>
        <p:blipFill>
          <a:blip r:embed="rId5">
            <a:alphaModFix/>
          </a:blip>
          <a:stretch>
            <a:fillRect/>
          </a:stretch>
        </p:blipFill>
        <p:spPr>
          <a:xfrm>
            <a:off x="3886476" y="457200"/>
            <a:ext cx="3047724" cy="1770725"/>
          </a:xfrm>
          <a:prstGeom prst="rect">
            <a:avLst/>
          </a:prstGeom>
          <a:noFill/>
          <a:ln cap="flat" cmpd="sng" w="38100">
            <a:solidFill>
              <a:srgbClr val="334270"/>
            </a:solidFill>
            <a:prstDash val="solid"/>
            <a:round/>
            <a:headEnd len="sm" w="sm" type="none"/>
            <a:tailEnd len="sm" w="sm" type="none"/>
          </a:ln>
        </p:spPr>
      </p:pic>
      <p:sp>
        <p:nvSpPr>
          <p:cNvPr id="255" name="Google Shape;255;p19"/>
          <p:cNvSpPr txBox="1"/>
          <p:nvPr/>
        </p:nvSpPr>
        <p:spPr>
          <a:xfrm>
            <a:off x="4084500" y="2285469"/>
            <a:ext cx="2544900" cy="501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rgbClr val="212124"/>
                </a:solidFill>
                <a:latin typeface="Montserrat"/>
                <a:ea typeface="Montserrat"/>
                <a:cs typeface="Montserrat"/>
                <a:sym typeface="Montserrat"/>
              </a:rPr>
              <a:t>Photo of the Three Mile Island plant site</a:t>
            </a:r>
            <a:endParaRPr sz="700">
              <a:solidFill>
                <a:srgbClr val="777777"/>
              </a:solidFill>
              <a:latin typeface="Montserrat"/>
              <a:ea typeface="Montserrat"/>
              <a:cs typeface="Montserrat"/>
              <a:sym typeface="Montserrat"/>
            </a:endParaRPr>
          </a:p>
          <a:p>
            <a:pPr indent="0" lvl="0" marL="0" rtl="0" algn="l">
              <a:spcBef>
                <a:spcPts val="0"/>
              </a:spcBef>
              <a:spcAft>
                <a:spcPts val="0"/>
              </a:spcAft>
              <a:buNone/>
            </a:pPr>
            <a:r>
              <a:rPr lang="en" sz="700">
                <a:solidFill>
                  <a:srgbClr val="777777"/>
                </a:solidFill>
                <a:latin typeface="Montserrat"/>
                <a:ea typeface="Montserrat"/>
                <a:cs typeface="Montserrat"/>
                <a:sym typeface="Montserrat"/>
              </a:rPr>
              <a:t>Image credit </a:t>
            </a:r>
            <a:r>
              <a:rPr lang="en" sz="700" u="sng">
                <a:solidFill>
                  <a:schemeClr val="hlink"/>
                </a:solidFill>
                <a:latin typeface="Montserrat"/>
                <a:ea typeface="Montserrat"/>
                <a:cs typeface="Montserrat"/>
                <a:sym typeface="Montserrat"/>
                <a:hlinkClick r:id="rId6"/>
              </a:rPr>
              <a:t>https://www.flickr.com/photos/nrcgov/</a:t>
            </a:r>
            <a:endParaRPr sz="700">
              <a:solidFill>
                <a:srgbClr val="777777"/>
              </a:solidFill>
              <a:latin typeface="Montserrat"/>
              <a:ea typeface="Montserrat"/>
              <a:cs typeface="Montserrat"/>
              <a:sym typeface="Montserrat"/>
            </a:endParaRPr>
          </a:p>
        </p:txBody>
      </p:sp>
      <p:sp>
        <p:nvSpPr>
          <p:cNvPr id="256" name="Google Shape;256;p19"/>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57" name="Google Shape;257;p19"/>
          <p:cNvSpPr txBox="1"/>
          <p:nvPr/>
        </p:nvSpPr>
        <p:spPr>
          <a:xfrm>
            <a:off x="609600" y="400800"/>
            <a:ext cx="25908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1974 </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The environmental group Environmental Action distributes a poster of the “Dirty Dozen” which depicts 12 members of the US Congress who supported corporate interests over environmental and human health. This tactic has been imitated many times over to encourage voters to oust politicians who do not protect the environment.</a:t>
            </a:r>
            <a:endParaRPr sz="1000">
              <a:latin typeface="Montserrat"/>
              <a:ea typeface="Montserrat"/>
              <a:cs typeface="Montserrat"/>
              <a:sym typeface="Montserrat"/>
            </a:endParaRPr>
          </a:p>
        </p:txBody>
      </p:sp>
      <p:cxnSp>
        <p:nvCxnSpPr>
          <p:cNvPr id="258" name="Google Shape;258;p19"/>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259" name="Google Shape;259;p19"/>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60" name="Google Shape;260;p19"/>
          <p:cNvCxnSpPr/>
          <p:nvPr/>
        </p:nvCxnSpPr>
        <p:spPr>
          <a:xfrm flipH="1" rot="10800000">
            <a:off x="4311682" y="3809942"/>
            <a:ext cx="2700" cy="1369200"/>
          </a:xfrm>
          <a:prstGeom prst="straightConnector1">
            <a:avLst/>
          </a:prstGeom>
          <a:noFill/>
          <a:ln cap="flat" cmpd="sng" w="38100">
            <a:solidFill>
              <a:srgbClr val="334270"/>
            </a:solidFill>
            <a:prstDash val="solid"/>
            <a:round/>
            <a:headEnd len="med" w="med" type="none"/>
            <a:tailEnd len="med" w="med" type="none"/>
          </a:ln>
        </p:spPr>
      </p:cxn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4" name="Shape 264"/>
        <p:cNvGrpSpPr/>
        <p:nvPr/>
      </p:nvGrpSpPr>
      <p:grpSpPr>
        <a:xfrm>
          <a:off x="0" y="0"/>
          <a:ext cx="0" cy="0"/>
          <a:chOff x="0" y="0"/>
          <a:chExt cx="0" cy="0"/>
        </a:xfrm>
      </p:grpSpPr>
      <p:sp>
        <p:nvSpPr>
          <p:cNvPr id="265" name="Google Shape;265;p20"/>
          <p:cNvSpPr txBox="1"/>
          <p:nvPr/>
        </p:nvSpPr>
        <p:spPr>
          <a:xfrm>
            <a:off x="1832700" y="3790950"/>
            <a:ext cx="23229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1983 </a:t>
            </a:r>
            <a:endParaRPr sz="12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Australia is hit by extreme weather phenomena and devastation: The Melbourne dust storm hits the capital of Victoria, Australia, with a dust cloud more than 1,000 feet high, stripping about 50,000 tons of topsoil from drought-afflicted areas of eastern Australia. A week later, the Ash Wednesday bushfires became the deadliest bushfire in Australian history to date, killing 47 in Victoria and 28 in South Australia.</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266" name="Google Shape;266;p20"/>
          <p:cNvCxnSpPr/>
          <p:nvPr/>
        </p:nvCxnSpPr>
        <p:spPr>
          <a:xfrm>
            <a:off x="672200" y="621822"/>
            <a:ext cx="13500" cy="3188100"/>
          </a:xfrm>
          <a:prstGeom prst="straightConnector1">
            <a:avLst/>
          </a:prstGeom>
          <a:noFill/>
          <a:ln cap="flat" cmpd="sng" w="38100">
            <a:solidFill>
              <a:srgbClr val="07074E"/>
            </a:solidFill>
            <a:prstDash val="solid"/>
            <a:round/>
            <a:headEnd len="med" w="med" type="none"/>
            <a:tailEnd len="med" w="med" type="none"/>
          </a:ln>
        </p:spPr>
      </p:cxnSp>
      <p:sp>
        <p:nvSpPr>
          <p:cNvPr id="267" name="Google Shape;267;p20"/>
          <p:cNvSpPr/>
          <p:nvPr/>
        </p:nvSpPr>
        <p:spPr>
          <a:xfrm>
            <a:off x="518450" y="30480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68" name="Google Shape;268;p20"/>
          <p:cNvCxnSpPr/>
          <p:nvPr/>
        </p:nvCxnSpPr>
        <p:spPr>
          <a:xfrm rot="10800000">
            <a:off x="4750850" y="5028301"/>
            <a:ext cx="1765800" cy="0"/>
          </a:xfrm>
          <a:prstGeom prst="straightConnector1">
            <a:avLst/>
          </a:prstGeom>
          <a:noFill/>
          <a:ln cap="flat" cmpd="sng" w="38100">
            <a:solidFill>
              <a:srgbClr val="CAD82A"/>
            </a:solidFill>
            <a:prstDash val="solid"/>
            <a:round/>
            <a:headEnd len="med" w="med" type="none"/>
            <a:tailEnd len="med" w="med" type="none"/>
          </a:ln>
        </p:spPr>
      </p:cxnSp>
      <p:sp>
        <p:nvSpPr>
          <p:cNvPr id="269" name="Google Shape;269;p20"/>
          <p:cNvSpPr txBox="1"/>
          <p:nvPr/>
        </p:nvSpPr>
        <p:spPr>
          <a:xfrm>
            <a:off x="7001416" y="1886850"/>
            <a:ext cx="2770200" cy="1586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1984</a:t>
            </a:r>
            <a:endParaRPr sz="2600">
              <a:solidFill>
                <a:schemeClr val="dk1"/>
              </a:solidFill>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US President Ronald Reagan </a:t>
            </a:r>
            <a:r>
              <a:rPr lang="en" sz="900">
                <a:uFill>
                  <a:noFill/>
                </a:uFill>
                <a:latin typeface="Montserrat"/>
                <a:ea typeface="Montserrat"/>
                <a:cs typeface="Montserrat"/>
                <a:sym typeface="Montserrat"/>
                <a:hlinkClick r:id="rId3"/>
              </a:rPr>
              <a:t>says in his State of the Union Address</a:t>
            </a:r>
            <a:r>
              <a:rPr lang="en" sz="900">
                <a:latin typeface="Montserrat"/>
                <a:ea typeface="Montserrat"/>
                <a:cs typeface="Montserrat"/>
                <a:sym typeface="Montserrat"/>
              </a:rPr>
              <a:t>, “Preservation of our environment is not a liberal or conservative challenge, it’s common sense.”</a:t>
            </a:r>
            <a:endParaRPr sz="900">
              <a:latin typeface="Montserrat"/>
              <a:ea typeface="Montserrat"/>
              <a:cs typeface="Montserrat"/>
              <a:sym typeface="Montserrat"/>
            </a:endParaRPr>
          </a:p>
          <a:p>
            <a:pPr indent="0" lvl="0" marL="0" rtl="0" algn="l">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270" name="Google Shape;270;p20"/>
          <p:cNvCxnSpPr/>
          <p:nvPr/>
        </p:nvCxnSpPr>
        <p:spPr>
          <a:xfrm rot="10800000">
            <a:off x="1581263" y="3794350"/>
            <a:ext cx="0" cy="1995000"/>
          </a:xfrm>
          <a:prstGeom prst="straightConnector1">
            <a:avLst/>
          </a:prstGeom>
          <a:noFill/>
          <a:ln cap="flat" cmpd="sng" w="38100">
            <a:solidFill>
              <a:srgbClr val="CAD82A"/>
            </a:solidFill>
            <a:prstDash val="solid"/>
            <a:round/>
            <a:headEnd len="med" w="med" type="none"/>
            <a:tailEnd len="med" w="med" type="none"/>
          </a:ln>
        </p:spPr>
      </p:cxnSp>
      <p:sp>
        <p:nvSpPr>
          <p:cNvPr id="271" name="Google Shape;271;p20"/>
          <p:cNvSpPr/>
          <p:nvPr/>
        </p:nvSpPr>
        <p:spPr>
          <a:xfrm rot="10800000">
            <a:off x="1417149" y="5648092"/>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72" name="Google Shape;272;p20"/>
          <p:cNvSpPr txBox="1"/>
          <p:nvPr/>
        </p:nvSpPr>
        <p:spPr>
          <a:xfrm>
            <a:off x="7606200" y="3856050"/>
            <a:ext cx="2196000" cy="14763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u="sng">
                <a:latin typeface="Montserrat"/>
                <a:ea typeface="Montserrat"/>
                <a:cs typeface="Montserrat"/>
                <a:sym typeface="Montserrat"/>
                <a:hlinkClick r:id="rId4"/>
              </a:rPr>
              <a:t>Bhopal disaster.</a:t>
            </a:r>
            <a:r>
              <a:rPr lang="en" sz="900">
                <a:latin typeface="Montserrat"/>
                <a:ea typeface="Montserrat"/>
                <a:cs typeface="Montserrat"/>
                <a:sym typeface="Montserrat"/>
              </a:rPr>
              <a:t> Union Carbide Co. (Dow Chemical) fertilizer plant leaks methyl ico-cyanide in Indian town of Bhopal. The death toll:  over 3,700 dead immediately,  another 8,000 die within a few weeks and yet another 8,000 die of chronic effects. </a:t>
            </a:r>
            <a:endParaRPr sz="900">
              <a:latin typeface="Montserrat"/>
              <a:ea typeface="Montserrat"/>
              <a:cs typeface="Montserrat"/>
              <a:sym typeface="Montserrat"/>
            </a:endParaRPr>
          </a:p>
          <a:p>
            <a:pPr indent="0" lvl="0" marL="0" rtl="0" algn="l">
              <a:lnSpc>
                <a:spcPct val="115000"/>
              </a:lnSpc>
              <a:spcBef>
                <a:spcPts val="0"/>
              </a:spcBef>
              <a:spcAft>
                <a:spcPts val="0"/>
              </a:spcAft>
              <a:buNone/>
            </a:pPr>
            <a:r>
              <a:rPr lang="en" sz="1100">
                <a:solidFill>
                  <a:srgbClr val="201F1E"/>
                </a:solidFill>
                <a:highlight>
                  <a:srgbClr val="FFFFFF"/>
                </a:highlight>
              </a:rPr>
              <a:t> </a:t>
            </a:r>
            <a:endParaRPr sz="1100">
              <a:solidFill>
                <a:srgbClr val="201F1E"/>
              </a:solidFill>
              <a:highlight>
                <a:srgbClr val="FFFFFF"/>
              </a:highlight>
            </a:endParaRPr>
          </a:p>
        </p:txBody>
      </p:sp>
      <p:sp>
        <p:nvSpPr>
          <p:cNvPr id="273" name="Google Shape;273;p20"/>
          <p:cNvSpPr/>
          <p:nvPr/>
        </p:nvSpPr>
        <p:spPr>
          <a:xfrm>
            <a:off x="6642723" y="1671987"/>
            <a:ext cx="307500" cy="317100"/>
          </a:xfrm>
          <a:prstGeom prst="ellipse">
            <a:avLst/>
          </a:prstGeom>
          <a:solidFill>
            <a:srgbClr val="3B4C80"/>
          </a:solidFill>
          <a:ln cap="flat" cmpd="sng" w="9525">
            <a:solidFill>
              <a:srgbClr val="3B4C8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74" name="Google Shape;274;p20"/>
          <p:cNvCxnSpPr/>
          <p:nvPr/>
        </p:nvCxnSpPr>
        <p:spPr>
          <a:xfrm>
            <a:off x="6793069" y="1975575"/>
            <a:ext cx="0" cy="1808700"/>
          </a:xfrm>
          <a:prstGeom prst="straightConnector1">
            <a:avLst/>
          </a:prstGeom>
          <a:noFill/>
          <a:ln cap="flat" cmpd="sng" w="38100">
            <a:solidFill>
              <a:srgbClr val="3B4C80"/>
            </a:solidFill>
            <a:prstDash val="solid"/>
            <a:round/>
            <a:headEnd len="med" w="med" type="none"/>
            <a:tailEnd len="med" w="med" type="none"/>
          </a:ln>
        </p:spPr>
      </p:cxnSp>
      <p:sp>
        <p:nvSpPr>
          <p:cNvPr id="275" name="Google Shape;275;p20"/>
          <p:cNvSpPr txBox="1"/>
          <p:nvPr/>
        </p:nvSpPr>
        <p:spPr>
          <a:xfrm>
            <a:off x="901950" y="152400"/>
            <a:ext cx="5422800" cy="1401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dk1"/>
                </a:solidFill>
                <a:latin typeface="Montserrat Black"/>
                <a:ea typeface="Montserrat Black"/>
                <a:cs typeface="Montserrat Black"/>
                <a:sym typeface="Montserrat Black"/>
              </a:rPr>
              <a:t>1982</a:t>
            </a:r>
            <a:endParaRPr sz="900">
              <a:solidFill>
                <a:srgbClr val="333333"/>
              </a:solidFill>
              <a:latin typeface="Montserrat"/>
              <a:ea typeface="Montserrat"/>
              <a:cs typeface="Montserrat"/>
              <a:sym typeface="Montserrat"/>
            </a:endParaRPr>
          </a:p>
          <a:p>
            <a:pPr indent="0" lvl="0" marL="0" rtl="0" algn="l">
              <a:spcBef>
                <a:spcPts val="0"/>
              </a:spcBef>
              <a:spcAft>
                <a:spcPts val="0"/>
              </a:spcAft>
              <a:buNone/>
            </a:pPr>
            <a:r>
              <a:rPr lang="en" sz="900">
                <a:latin typeface="Montserrat"/>
                <a:ea typeface="Montserrat"/>
                <a:cs typeface="Montserrat"/>
                <a:sym typeface="Montserrat"/>
              </a:rPr>
              <a:t>Attempts to build a PCB landfill in an African American neighborhood in Warren County, N.C. result in demonstrations and trigger a nationwide movement for environmental justice. Environmental Justice activists protest polychlorinated biphenyl (PCB) landfill in Warren County, NC. Here, Dr. Benjamin Chavis coins the term “environmental racism.”</a:t>
            </a:r>
            <a:endParaRPr sz="900">
              <a:latin typeface="Montserrat"/>
              <a:ea typeface="Montserrat"/>
              <a:cs typeface="Montserrat"/>
              <a:sym typeface="Montserrat"/>
            </a:endParaRPr>
          </a:p>
        </p:txBody>
      </p:sp>
      <p:sp>
        <p:nvSpPr>
          <p:cNvPr id="276" name="Google Shape;276;p20"/>
          <p:cNvSpPr/>
          <p:nvPr/>
        </p:nvSpPr>
        <p:spPr>
          <a:xfrm rot="10800000">
            <a:off x="7236757" y="5028300"/>
            <a:ext cx="307500" cy="317100"/>
          </a:xfrm>
          <a:prstGeom prst="ellipse">
            <a:avLst/>
          </a:prstGeom>
          <a:solidFill>
            <a:srgbClr val="3B4C80"/>
          </a:solidFill>
          <a:ln cap="flat" cmpd="sng" w="9525">
            <a:solidFill>
              <a:srgbClr val="3B4C8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277" name="Google Shape;277;p20"/>
          <p:cNvCxnSpPr/>
          <p:nvPr/>
        </p:nvCxnSpPr>
        <p:spPr>
          <a:xfrm rot="10800000">
            <a:off x="7393911" y="3769212"/>
            <a:ext cx="0" cy="1272600"/>
          </a:xfrm>
          <a:prstGeom prst="straightConnector1">
            <a:avLst/>
          </a:prstGeom>
          <a:noFill/>
          <a:ln cap="flat" cmpd="sng" w="38100">
            <a:solidFill>
              <a:srgbClr val="3B4C80"/>
            </a:solidFill>
            <a:prstDash val="solid"/>
            <a:round/>
            <a:headEnd len="med" w="med" type="none"/>
            <a:tailEnd len="med" w="med" type="none"/>
          </a:ln>
        </p:spPr>
      </p:cxnSp>
      <p:pic>
        <p:nvPicPr>
          <p:cNvPr id="278" name="Google Shape;278;p20"/>
          <p:cNvPicPr preferRelativeResize="0"/>
          <p:nvPr/>
        </p:nvPicPr>
        <p:blipFill>
          <a:blip r:embed="rId5">
            <a:alphaModFix/>
          </a:blip>
          <a:stretch>
            <a:fillRect/>
          </a:stretch>
        </p:blipFill>
        <p:spPr>
          <a:xfrm>
            <a:off x="4235175" y="5345389"/>
            <a:ext cx="2770201" cy="1847962"/>
          </a:xfrm>
          <a:prstGeom prst="rect">
            <a:avLst/>
          </a:prstGeom>
          <a:noFill/>
          <a:ln cap="flat" cmpd="sng" w="38100">
            <a:solidFill>
              <a:srgbClr val="CAD82A"/>
            </a:solidFill>
            <a:prstDash val="solid"/>
            <a:round/>
            <a:headEnd len="sm" w="sm" type="none"/>
            <a:tailEnd len="sm" w="sm" type="none"/>
          </a:ln>
        </p:spPr>
      </p:pic>
      <p:sp>
        <p:nvSpPr>
          <p:cNvPr id="279" name="Google Shape;279;p20"/>
          <p:cNvSpPr txBox="1"/>
          <p:nvPr/>
        </p:nvSpPr>
        <p:spPr>
          <a:xfrm>
            <a:off x="4113507" y="7194900"/>
            <a:ext cx="4678500" cy="501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rgbClr val="212124"/>
                </a:solidFill>
                <a:latin typeface="Montserrat"/>
                <a:ea typeface="Montserrat"/>
                <a:cs typeface="Montserrat"/>
                <a:sym typeface="Montserrat"/>
              </a:rPr>
              <a:t>Photo of </a:t>
            </a:r>
            <a:r>
              <a:rPr lang="en" sz="700">
                <a:solidFill>
                  <a:srgbClr val="212124"/>
                </a:solidFill>
                <a:latin typeface="Montserrat"/>
                <a:ea typeface="Montserrat"/>
                <a:cs typeface="Montserrat"/>
                <a:sym typeface="Montserrat"/>
              </a:rPr>
              <a:t>Dust Storm Mungerannie South Australia</a:t>
            </a:r>
            <a:endParaRPr sz="700">
              <a:solidFill>
                <a:srgbClr val="777777"/>
              </a:solidFill>
              <a:latin typeface="Montserrat"/>
              <a:ea typeface="Montserrat"/>
              <a:cs typeface="Montserrat"/>
              <a:sym typeface="Montserrat"/>
            </a:endParaRPr>
          </a:p>
          <a:p>
            <a:pPr indent="0" lvl="0" marL="0" rtl="0" algn="l">
              <a:spcBef>
                <a:spcPts val="0"/>
              </a:spcBef>
              <a:spcAft>
                <a:spcPts val="0"/>
              </a:spcAft>
              <a:buNone/>
            </a:pPr>
            <a:r>
              <a:rPr lang="en" sz="700">
                <a:solidFill>
                  <a:srgbClr val="777777"/>
                </a:solidFill>
                <a:latin typeface="Montserrat"/>
                <a:ea typeface="Montserrat"/>
                <a:cs typeface="Montserrat"/>
                <a:sym typeface="Montserrat"/>
              </a:rPr>
              <a:t>Image credit </a:t>
            </a:r>
            <a:r>
              <a:rPr lang="en" sz="700" u="sng">
                <a:solidFill>
                  <a:schemeClr val="hlink"/>
                </a:solidFill>
                <a:latin typeface="Montserrat"/>
                <a:ea typeface="Montserrat"/>
                <a:cs typeface="Montserrat"/>
                <a:sym typeface="Montserrat"/>
                <a:hlinkClick r:id="rId6"/>
              </a:rPr>
              <a:t>https://www.flickr.com/photos/57768042@N00/4400643804</a:t>
            </a:r>
            <a:endParaRPr sz="700">
              <a:solidFill>
                <a:srgbClr val="777777"/>
              </a:solidFill>
              <a:latin typeface="Montserrat"/>
              <a:ea typeface="Montserrat"/>
              <a:cs typeface="Montserrat"/>
              <a:sym typeface="Montserrat"/>
            </a:endParaRPr>
          </a:p>
        </p:txBody>
      </p:sp>
      <p:pic>
        <p:nvPicPr>
          <p:cNvPr id="280" name="Google Shape;280;p20"/>
          <p:cNvPicPr preferRelativeResize="0"/>
          <p:nvPr/>
        </p:nvPicPr>
        <p:blipFill>
          <a:blip r:embed="rId7">
            <a:alphaModFix/>
          </a:blip>
          <a:stretch>
            <a:fillRect/>
          </a:stretch>
        </p:blipFill>
        <p:spPr>
          <a:xfrm>
            <a:off x="2487400" y="1357800"/>
            <a:ext cx="3548820" cy="1995000"/>
          </a:xfrm>
          <a:prstGeom prst="rect">
            <a:avLst/>
          </a:prstGeom>
          <a:noFill/>
          <a:ln cap="flat" cmpd="sng" w="38100">
            <a:solidFill>
              <a:srgbClr val="07074E"/>
            </a:solidFill>
            <a:prstDash val="solid"/>
            <a:round/>
            <a:headEnd len="sm" w="sm" type="none"/>
            <a:tailEnd len="sm" w="sm" type="none"/>
          </a:ln>
        </p:spPr>
      </p:pic>
      <p:sp>
        <p:nvSpPr>
          <p:cNvPr id="281" name="Google Shape;281;p20"/>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82" name="Google Shape;282;p20"/>
          <p:cNvSpPr txBox="1"/>
          <p:nvPr/>
        </p:nvSpPr>
        <p:spPr>
          <a:xfrm>
            <a:off x="2362200" y="3400800"/>
            <a:ext cx="3000000" cy="256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chemeClr val="dk1"/>
                </a:solidFill>
                <a:latin typeface="Montserrat"/>
                <a:ea typeface="Montserrat"/>
                <a:cs typeface="Montserrat"/>
                <a:sym typeface="Montserrat"/>
              </a:rPr>
              <a:t>Image courtesy of </a:t>
            </a:r>
            <a:r>
              <a:rPr lang="en" sz="700">
                <a:solidFill>
                  <a:srgbClr val="3389CC"/>
                </a:solidFill>
                <a:uFill>
                  <a:noFill/>
                </a:uFill>
                <a:latin typeface="Montserrat"/>
                <a:ea typeface="Montserrat"/>
                <a:cs typeface="Montserrat"/>
                <a:sym typeface="Montserrat"/>
                <a:hlinkClick r:id="rId8"/>
              </a:rPr>
              <a:t>Ricky Stillely</a:t>
            </a:r>
            <a:r>
              <a:rPr lang="en" sz="700">
                <a:latin typeface="Montserrat"/>
                <a:ea typeface="Montserrat"/>
                <a:cs typeface="Montserrat"/>
                <a:sym typeface="Montserrat"/>
              </a:rPr>
              <a:t> and </a:t>
            </a:r>
            <a:r>
              <a:rPr lang="en" sz="700">
                <a:solidFill>
                  <a:srgbClr val="3389CC"/>
                </a:solidFill>
                <a:uFill>
                  <a:noFill/>
                </a:uFill>
                <a:latin typeface="Montserrat"/>
                <a:ea typeface="Montserrat"/>
                <a:cs typeface="Montserrat"/>
                <a:sym typeface="Montserrat"/>
                <a:hlinkClick r:id="rId9"/>
              </a:rPr>
              <a:t>NC DNCR</a:t>
            </a:r>
            <a:endParaRPr sz="700">
              <a:solidFill>
                <a:srgbClr val="3389CC"/>
              </a:solidFill>
              <a:uFill>
                <a:noFill/>
              </a:uFill>
              <a:latin typeface="Montserrat"/>
              <a:ea typeface="Montserrat"/>
              <a:cs typeface="Montserrat"/>
              <a:sym typeface="Montserrat"/>
              <a:hlinkClick r:id="rId10"/>
            </a:endParaRPr>
          </a:p>
          <a:p>
            <a:pPr indent="0" lvl="0" marL="0" rtl="0" algn="l">
              <a:spcBef>
                <a:spcPts val="0"/>
              </a:spcBef>
              <a:spcAft>
                <a:spcPts val="0"/>
              </a:spcAft>
              <a:buNone/>
            </a:pPr>
            <a:r>
              <a:t/>
            </a:r>
            <a:endParaRPr sz="700">
              <a:latin typeface="Montserrat"/>
              <a:ea typeface="Montserrat"/>
              <a:cs typeface="Montserrat"/>
              <a:sym typeface="Montserrat"/>
            </a:endParaRPr>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86" name="Shape 286"/>
        <p:cNvGrpSpPr/>
        <p:nvPr/>
      </p:nvGrpSpPr>
      <p:grpSpPr>
        <a:xfrm>
          <a:off x="0" y="0"/>
          <a:ext cx="0" cy="0"/>
          <a:chOff x="0" y="0"/>
          <a:chExt cx="0" cy="0"/>
        </a:xfrm>
      </p:grpSpPr>
      <p:cxnSp>
        <p:nvCxnSpPr>
          <p:cNvPr id="287" name="Google Shape;287;p21"/>
          <p:cNvCxnSpPr/>
          <p:nvPr/>
        </p:nvCxnSpPr>
        <p:spPr>
          <a:xfrm flipH="1" rot="10800000">
            <a:off x="4649550" y="3762984"/>
            <a:ext cx="1500" cy="1377000"/>
          </a:xfrm>
          <a:prstGeom prst="straightConnector1">
            <a:avLst/>
          </a:prstGeom>
          <a:noFill/>
          <a:ln cap="flat" cmpd="sng" w="38100">
            <a:solidFill>
              <a:srgbClr val="D3ED4A"/>
            </a:solidFill>
            <a:prstDash val="solid"/>
            <a:round/>
            <a:headEnd len="med" w="med" type="none"/>
            <a:tailEnd len="med" w="med" type="none"/>
          </a:ln>
        </p:spPr>
      </p:cxnSp>
      <p:cxnSp>
        <p:nvCxnSpPr>
          <p:cNvPr id="288" name="Google Shape;288;p21"/>
          <p:cNvCxnSpPr>
            <a:stCxn id="289" idx="4"/>
          </p:cNvCxnSpPr>
          <p:nvPr/>
        </p:nvCxnSpPr>
        <p:spPr>
          <a:xfrm flipH="1">
            <a:off x="5257650" y="2222100"/>
            <a:ext cx="1500" cy="1587900"/>
          </a:xfrm>
          <a:prstGeom prst="straightConnector1">
            <a:avLst/>
          </a:prstGeom>
          <a:noFill/>
          <a:ln cap="flat" cmpd="sng" w="38100">
            <a:solidFill>
              <a:srgbClr val="616B8F"/>
            </a:solidFill>
            <a:prstDash val="solid"/>
            <a:round/>
            <a:headEnd len="med" w="med" type="none"/>
            <a:tailEnd len="med" w="med" type="none"/>
          </a:ln>
        </p:spPr>
      </p:cxnSp>
      <p:cxnSp>
        <p:nvCxnSpPr>
          <p:cNvPr id="290" name="Google Shape;290;p21"/>
          <p:cNvCxnSpPr/>
          <p:nvPr/>
        </p:nvCxnSpPr>
        <p:spPr>
          <a:xfrm>
            <a:off x="4444344" y="360193"/>
            <a:ext cx="0" cy="3429000"/>
          </a:xfrm>
          <a:prstGeom prst="straightConnector1">
            <a:avLst/>
          </a:prstGeom>
          <a:noFill/>
          <a:ln cap="flat" cmpd="sng" w="38100">
            <a:solidFill>
              <a:srgbClr val="D3ED4A"/>
            </a:solidFill>
            <a:prstDash val="solid"/>
            <a:round/>
            <a:headEnd len="med" w="med" type="none"/>
            <a:tailEnd len="med" w="med" type="none"/>
          </a:ln>
        </p:spPr>
      </p:cxnSp>
      <p:cxnSp>
        <p:nvCxnSpPr>
          <p:cNvPr id="291" name="Google Shape;291;p21"/>
          <p:cNvCxnSpPr>
            <a:stCxn id="292" idx="0"/>
          </p:cNvCxnSpPr>
          <p:nvPr/>
        </p:nvCxnSpPr>
        <p:spPr>
          <a:xfrm rot="10800000">
            <a:off x="7007739" y="3786672"/>
            <a:ext cx="0" cy="1331100"/>
          </a:xfrm>
          <a:prstGeom prst="straightConnector1">
            <a:avLst/>
          </a:prstGeom>
          <a:noFill/>
          <a:ln cap="flat" cmpd="sng" w="38100">
            <a:solidFill>
              <a:srgbClr val="616B8F"/>
            </a:solidFill>
            <a:prstDash val="solid"/>
            <a:round/>
            <a:headEnd len="med" w="med" type="none"/>
            <a:tailEnd len="med" w="med" type="none"/>
          </a:ln>
        </p:spPr>
      </p:cxnSp>
      <p:cxnSp>
        <p:nvCxnSpPr>
          <p:cNvPr id="293" name="Google Shape;293;p21"/>
          <p:cNvCxnSpPr>
            <a:stCxn id="294" idx="4"/>
          </p:cNvCxnSpPr>
          <p:nvPr/>
        </p:nvCxnSpPr>
        <p:spPr>
          <a:xfrm flipH="1">
            <a:off x="8077050" y="1536300"/>
            <a:ext cx="1500" cy="2273700"/>
          </a:xfrm>
          <a:prstGeom prst="straightConnector1">
            <a:avLst/>
          </a:prstGeom>
          <a:noFill/>
          <a:ln cap="flat" cmpd="sng" w="38100">
            <a:solidFill>
              <a:srgbClr val="616B8F"/>
            </a:solidFill>
            <a:prstDash val="solid"/>
            <a:round/>
            <a:headEnd len="med" w="med" type="none"/>
            <a:tailEnd len="med" w="med" type="none"/>
          </a:ln>
        </p:spPr>
      </p:cxnSp>
      <p:pic>
        <p:nvPicPr>
          <p:cNvPr id="295" name="Google Shape;295;p21"/>
          <p:cNvPicPr preferRelativeResize="0"/>
          <p:nvPr/>
        </p:nvPicPr>
        <p:blipFill>
          <a:blip r:embed="rId3">
            <a:alphaModFix/>
          </a:blip>
          <a:stretch>
            <a:fillRect/>
          </a:stretch>
        </p:blipFill>
        <p:spPr>
          <a:xfrm>
            <a:off x="2453976" y="5685308"/>
            <a:ext cx="3376571" cy="1836599"/>
          </a:xfrm>
          <a:prstGeom prst="rect">
            <a:avLst/>
          </a:prstGeom>
          <a:noFill/>
          <a:ln>
            <a:noFill/>
          </a:ln>
        </p:spPr>
      </p:pic>
      <p:sp>
        <p:nvSpPr>
          <p:cNvPr id="296" name="Google Shape;296;p21"/>
          <p:cNvSpPr txBox="1"/>
          <p:nvPr/>
        </p:nvSpPr>
        <p:spPr>
          <a:xfrm>
            <a:off x="2438400" y="5663400"/>
            <a:ext cx="3407700" cy="1880400"/>
          </a:xfrm>
          <a:prstGeom prst="rect">
            <a:avLst/>
          </a:prstGeom>
          <a:noFill/>
          <a:ln cap="flat" cmpd="sng" w="38100">
            <a:solidFill>
              <a:srgbClr val="3B4C80"/>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297" name="Google Shape;297;p21"/>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1985 </a:t>
            </a:r>
            <a:endParaRPr sz="12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Antarctic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ozone hole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is discovered.</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298" name="Google Shape;298;p21"/>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299" name="Google Shape;299;p21"/>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00" name="Google Shape;300;p21"/>
          <p:cNvCxnSpPr/>
          <p:nvPr/>
        </p:nvCxnSpPr>
        <p:spPr>
          <a:xfrm flipH="1">
            <a:off x="964566" y="2131217"/>
            <a:ext cx="12300" cy="1623600"/>
          </a:xfrm>
          <a:prstGeom prst="straightConnector1">
            <a:avLst/>
          </a:prstGeom>
          <a:noFill/>
          <a:ln cap="flat" cmpd="sng" w="38100">
            <a:solidFill>
              <a:srgbClr val="CAD82A"/>
            </a:solidFill>
            <a:prstDash val="solid"/>
            <a:round/>
            <a:headEnd len="med" w="med" type="none"/>
            <a:tailEnd len="med" w="med" type="none"/>
          </a:ln>
        </p:spPr>
      </p:cxnSp>
      <p:sp>
        <p:nvSpPr>
          <p:cNvPr id="301" name="Google Shape;301;p21"/>
          <p:cNvSpPr/>
          <p:nvPr/>
        </p:nvSpPr>
        <p:spPr>
          <a:xfrm>
            <a:off x="823116" y="2102642"/>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02" name="Google Shape;302;p21"/>
          <p:cNvSpPr txBox="1"/>
          <p:nvPr/>
        </p:nvSpPr>
        <p:spPr>
          <a:xfrm>
            <a:off x="1121425" y="2794656"/>
            <a:ext cx="25152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1986</a:t>
            </a:r>
            <a:endParaRPr sz="900">
              <a:solidFill>
                <a:schemeClr val="dk1"/>
              </a:solidFill>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Chernobyl disaster, the world’s worst nuclear power accident, occurs at a plant in the Ukraine.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303" name="Google Shape;303;p21"/>
          <p:cNvCxnSpPr>
            <a:stCxn id="304" idx="4"/>
          </p:cNvCxnSpPr>
          <p:nvPr/>
        </p:nvCxnSpPr>
        <p:spPr>
          <a:xfrm rot="10800000">
            <a:off x="2743050" y="3810000"/>
            <a:ext cx="1500" cy="1206900"/>
          </a:xfrm>
          <a:prstGeom prst="straightConnector1">
            <a:avLst/>
          </a:prstGeom>
          <a:noFill/>
          <a:ln cap="flat" cmpd="sng" w="38100">
            <a:solidFill>
              <a:srgbClr val="334270"/>
            </a:solidFill>
            <a:prstDash val="solid"/>
            <a:round/>
            <a:headEnd len="med" w="med" type="none"/>
            <a:tailEnd len="med" w="med" type="none"/>
          </a:ln>
        </p:spPr>
      </p:cxnSp>
      <p:sp>
        <p:nvSpPr>
          <p:cNvPr id="304" name="Google Shape;304;p21"/>
          <p:cNvSpPr/>
          <p:nvPr/>
        </p:nvSpPr>
        <p:spPr>
          <a:xfrm rot="10800000">
            <a:off x="2590800" y="5016900"/>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05" name="Google Shape;305;p21"/>
          <p:cNvSpPr txBox="1"/>
          <p:nvPr/>
        </p:nvSpPr>
        <p:spPr>
          <a:xfrm>
            <a:off x="2962800" y="4267200"/>
            <a:ext cx="1749900" cy="1066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dk1"/>
                </a:solidFill>
                <a:latin typeface="Montserrat Black"/>
                <a:ea typeface="Montserrat Black"/>
                <a:cs typeface="Montserrat Black"/>
                <a:sym typeface="Montserrat Black"/>
              </a:rPr>
              <a:t>1987</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World human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population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reaches 5 billion.</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306" name="Google Shape;306;p21"/>
          <p:cNvCxnSpPr/>
          <p:nvPr/>
        </p:nvCxnSpPr>
        <p:spPr>
          <a:xfrm rot="10800000">
            <a:off x="509546" y="3773450"/>
            <a:ext cx="0" cy="1836600"/>
          </a:xfrm>
          <a:prstGeom prst="straightConnector1">
            <a:avLst/>
          </a:prstGeom>
          <a:noFill/>
          <a:ln cap="flat" cmpd="sng" w="38100">
            <a:solidFill>
              <a:srgbClr val="07074E"/>
            </a:solidFill>
            <a:prstDash val="solid"/>
            <a:round/>
            <a:headEnd len="med" w="med" type="none"/>
            <a:tailEnd len="med" w="med" type="none"/>
          </a:ln>
        </p:spPr>
      </p:cxnSp>
      <p:sp>
        <p:nvSpPr>
          <p:cNvPr id="307" name="Google Shape;307;p21"/>
          <p:cNvSpPr/>
          <p:nvPr/>
        </p:nvSpPr>
        <p:spPr>
          <a:xfrm rot="10800000">
            <a:off x="355796" y="5609973"/>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08" name="Google Shape;308;p21"/>
          <p:cNvSpPr txBox="1"/>
          <p:nvPr/>
        </p:nvSpPr>
        <p:spPr>
          <a:xfrm>
            <a:off x="629696" y="3886200"/>
            <a:ext cx="2112300" cy="1205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solidFill>
                  <a:srgbClr val="201F1E"/>
                </a:solidFill>
                <a:highlight>
                  <a:srgbClr val="FFFFFF"/>
                </a:highlight>
                <a:latin typeface="Montserrat"/>
                <a:ea typeface="Montserrat"/>
                <a:cs typeface="Montserrat"/>
                <a:sym typeface="Montserrat"/>
              </a:rPr>
              <a:t>A team of Russian scientists at the Vostok Station in Antarctica drill an ice core about 2 kilometers deep. For the first time, scientists could explore nearly 150,000 years of climate history.</a:t>
            </a:r>
            <a:endParaRPr sz="900">
              <a:latin typeface="Montserrat"/>
              <a:ea typeface="Montserrat"/>
              <a:cs typeface="Montserrat"/>
              <a:sym typeface="Montserrat"/>
            </a:endParaRPr>
          </a:p>
        </p:txBody>
      </p:sp>
      <p:cxnSp>
        <p:nvCxnSpPr>
          <p:cNvPr id="309" name="Google Shape;309;p21"/>
          <p:cNvCxnSpPr/>
          <p:nvPr/>
        </p:nvCxnSpPr>
        <p:spPr>
          <a:xfrm flipH="1">
            <a:off x="2678613" y="5511000"/>
            <a:ext cx="1828800" cy="3000"/>
          </a:xfrm>
          <a:prstGeom prst="straightConnector1">
            <a:avLst/>
          </a:prstGeom>
          <a:noFill/>
          <a:ln cap="flat" cmpd="sng" w="38100">
            <a:solidFill>
              <a:srgbClr val="3B4C80"/>
            </a:solidFill>
            <a:prstDash val="solid"/>
            <a:round/>
            <a:headEnd len="med" w="med" type="none"/>
            <a:tailEnd len="med" w="med" type="none"/>
          </a:ln>
        </p:spPr>
      </p:cxnSp>
      <p:pic>
        <p:nvPicPr>
          <p:cNvPr id="310" name="Google Shape;310;p21"/>
          <p:cNvPicPr preferRelativeResize="0"/>
          <p:nvPr/>
        </p:nvPicPr>
        <p:blipFill>
          <a:blip r:embed="rId4">
            <a:alphaModFix/>
          </a:blip>
          <a:stretch>
            <a:fillRect/>
          </a:stretch>
        </p:blipFill>
        <p:spPr>
          <a:xfrm>
            <a:off x="1851050" y="116150"/>
            <a:ext cx="1372150" cy="2286896"/>
          </a:xfrm>
          <a:prstGeom prst="rect">
            <a:avLst/>
          </a:prstGeom>
          <a:noFill/>
          <a:ln cap="flat" cmpd="sng" w="38100">
            <a:solidFill>
              <a:srgbClr val="CAD82A"/>
            </a:solidFill>
            <a:prstDash val="solid"/>
            <a:round/>
            <a:headEnd len="sm" w="sm" type="none"/>
            <a:tailEnd len="sm" w="sm" type="none"/>
          </a:ln>
        </p:spPr>
      </p:pic>
      <p:sp>
        <p:nvSpPr>
          <p:cNvPr id="311" name="Google Shape;311;p21"/>
          <p:cNvSpPr txBox="1"/>
          <p:nvPr/>
        </p:nvSpPr>
        <p:spPr>
          <a:xfrm>
            <a:off x="1676400" y="2401996"/>
            <a:ext cx="2819400" cy="501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rgbClr val="212124"/>
                </a:solidFill>
                <a:latin typeface="Montserrat"/>
                <a:ea typeface="Montserrat"/>
                <a:cs typeface="Montserrat"/>
                <a:sym typeface="Montserrat"/>
              </a:rPr>
              <a:t>April 26, 1986, The Chernobyl disaster</a:t>
            </a:r>
            <a:endParaRPr sz="700">
              <a:solidFill>
                <a:srgbClr val="777777"/>
              </a:solidFill>
              <a:latin typeface="Montserrat"/>
              <a:ea typeface="Montserrat"/>
              <a:cs typeface="Montserrat"/>
              <a:sym typeface="Montserrat"/>
            </a:endParaRPr>
          </a:p>
          <a:p>
            <a:pPr indent="0" lvl="0" marL="0" rtl="0" algn="l">
              <a:spcBef>
                <a:spcPts val="0"/>
              </a:spcBef>
              <a:spcAft>
                <a:spcPts val="0"/>
              </a:spcAft>
              <a:buNone/>
            </a:pPr>
            <a:r>
              <a:rPr lang="en" sz="700">
                <a:solidFill>
                  <a:srgbClr val="777777"/>
                </a:solidFill>
                <a:latin typeface="Montserrat"/>
                <a:ea typeface="Montserrat"/>
                <a:cs typeface="Montserrat"/>
                <a:sym typeface="Montserrat"/>
              </a:rPr>
              <a:t>Image credit </a:t>
            </a:r>
            <a:r>
              <a:rPr lang="en" sz="700" u="sng">
                <a:solidFill>
                  <a:schemeClr val="hlink"/>
                </a:solidFill>
                <a:latin typeface="Montserrat"/>
                <a:ea typeface="Montserrat"/>
                <a:cs typeface="Montserrat"/>
                <a:sym typeface="Montserrat"/>
                <a:hlinkClick r:id="rId5"/>
              </a:rPr>
              <a:t>https://www.flickr.com/photos/iaea_imagebank/5613115146</a:t>
            </a:r>
            <a:endParaRPr sz="700">
              <a:latin typeface="Montserrat"/>
              <a:ea typeface="Montserrat"/>
              <a:cs typeface="Montserrat"/>
              <a:sym typeface="Montserrat"/>
            </a:endParaRPr>
          </a:p>
        </p:txBody>
      </p:sp>
      <p:cxnSp>
        <p:nvCxnSpPr>
          <p:cNvPr id="312" name="Google Shape;312;p21"/>
          <p:cNvCxnSpPr/>
          <p:nvPr/>
        </p:nvCxnSpPr>
        <p:spPr>
          <a:xfrm>
            <a:off x="1676400" y="1142349"/>
            <a:ext cx="0" cy="1206900"/>
          </a:xfrm>
          <a:prstGeom prst="straightConnector1">
            <a:avLst/>
          </a:prstGeom>
          <a:noFill/>
          <a:ln cap="flat" cmpd="sng" w="38100">
            <a:solidFill>
              <a:srgbClr val="CAD82A"/>
            </a:solidFill>
            <a:prstDash val="solid"/>
            <a:round/>
            <a:headEnd len="med" w="med" type="none"/>
            <a:tailEnd len="med" w="med" type="none"/>
          </a:ln>
        </p:spPr>
      </p:cxnSp>
      <p:sp>
        <p:nvSpPr>
          <p:cNvPr id="313" name="Google Shape;313;p21"/>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14" name="Google Shape;314;p21"/>
          <p:cNvSpPr txBox="1"/>
          <p:nvPr/>
        </p:nvSpPr>
        <p:spPr>
          <a:xfrm>
            <a:off x="4648200" y="129000"/>
            <a:ext cx="3200400" cy="16236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1988</a:t>
            </a:r>
            <a:endParaRPr sz="9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The Intergovernmental Panel on Climate Change (IPCC) is established by two U.N. organizations, the World Meteorological Organization (WMO) and the United Nations Environment Programme to assess the “risk of human-induced climate change.”</a:t>
            </a:r>
            <a:endParaRPr sz="900">
              <a:latin typeface="Montserrat"/>
              <a:ea typeface="Montserrat"/>
              <a:cs typeface="Montserrat"/>
              <a:sym typeface="Montserrat"/>
            </a:endParaRPr>
          </a:p>
        </p:txBody>
      </p:sp>
      <p:sp>
        <p:nvSpPr>
          <p:cNvPr id="315" name="Google Shape;315;p21"/>
          <p:cNvSpPr/>
          <p:nvPr/>
        </p:nvSpPr>
        <p:spPr>
          <a:xfrm>
            <a:off x="4291129" y="309300"/>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16" name="Google Shape;316;p21"/>
          <p:cNvSpPr/>
          <p:nvPr/>
        </p:nvSpPr>
        <p:spPr>
          <a:xfrm rot="10800000">
            <a:off x="4495800" y="4860000"/>
            <a:ext cx="307500" cy="317100"/>
          </a:xfrm>
          <a:prstGeom prst="ellipse">
            <a:avLst/>
          </a:prstGeom>
          <a:solidFill>
            <a:srgbClr val="D3ED4A"/>
          </a:solidFill>
          <a:ln cap="flat" cmpd="sng" w="9525">
            <a:solidFill>
              <a:srgbClr val="D3ED4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17" name="Google Shape;317;p21"/>
          <p:cNvSpPr txBox="1"/>
          <p:nvPr/>
        </p:nvSpPr>
        <p:spPr>
          <a:xfrm>
            <a:off x="4851300" y="3886200"/>
            <a:ext cx="1625700" cy="12192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Environmentalist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Chico Mendes was assassinated. Mendes worked for decades to protect the people and ecosystems of the Amazon Rainforest and was constantly under threat from logging industry supporters.</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sp>
        <p:nvSpPr>
          <p:cNvPr id="289" name="Google Shape;289;p21"/>
          <p:cNvSpPr/>
          <p:nvPr/>
        </p:nvSpPr>
        <p:spPr>
          <a:xfrm>
            <a:off x="5105400" y="1905000"/>
            <a:ext cx="307500" cy="317100"/>
          </a:xfrm>
          <a:prstGeom prst="ellipse">
            <a:avLst/>
          </a:prstGeom>
          <a:solidFill>
            <a:srgbClr val="616B8F"/>
          </a:solidFill>
          <a:ln cap="flat" cmpd="sng" w="9525">
            <a:solidFill>
              <a:srgbClr val="616B8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18" name="Google Shape;318;p21"/>
          <p:cNvSpPr txBox="1"/>
          <p:nvPr/>
        </p:nvSpPr>
        <p:spPr>
          <a:xfrm>
            <a:off x="5460600" y="1752600"/>
            <a:ext cx="23880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1989</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Montreal Protocol on Substances that Deplete the Ozone Layer enters into force on January 1, 1989. The international treaty phased out the many substances responsible for ozone depletion. Since 1987, the protocol has undergone five revisions in 1990 (London), 1992 (Copenhagen), 1995 (Vienna), 1997 (Montreal), and 1999 (Beijing).</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sp>
        <p:nvSpPr>
          <p:cNvPr id="292" name="Google Shape;292;p21"/>
          <p:cNvSpPr/>
          <p:nvPr/>
        </p:nvSpPr>
        <p:spPr>
          <a:xfrm rot="10800000">
            <a:off x="6853989" y="4800672"/>
            <a:ext cx="307500" cy="317100"/>
          </a:xfrm>
          <a:prstGeom prst="ellipse">
            <a:avLst/>
          </a:prstGeom>
          <a:solidFill>
            <a:srgbClr val="616B8F"/>
          </a:solidFill>
          <a:ln cap="flat" cmpd="sng" w="9525">
            <a:solidFill>
              <a:srgbClr val="616B8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19" name="Google Shape;319;p21"/>
          <p:cNvSpPr txBox="1"/>
          <p:nvPr/>
        </p:nvSpPr>
        <p:spPr>
          <a:xfrm>
            <a:off x="7196844" y="4038600"/>
            <a:ext cx="2200500" cy="984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latin typeface="Montserrat"/>
                <a:ea typeface="Montserrat"/>
                <a:cs typeface="Montserrat"/>
                <a:sym typeface="Montserrat"/>
              </a:rPr>
              <a:t>The Goldman Environmental Prize is created by civic leaders and philanthropists Richard N. Goldman and Rhoda H. Goldman.</a:t>
            </a:r>
            <a:endParaRPr sz="900">
              <a:latin typeface="Montserrat"/>
              <a:ea typeface="Montserrat"/>
              <a:cs typeface="Montserrat"/>
              <a:sym typeface="Montserrat"/>
            </a:endParaRPr>
          </a:p>
        </p:txBody>
      </p:sp>
      <p:sp>
        <p:nvSpPr>
          <p:cNvPr id="294" name="Google Shape;294;p21"/>
          <p:cNvSpPr/>
          <p:nvPr/>
        </p:nvSpPr>
        <p:spPr>
          <a:xfrm>
            <a:off x="7924800" y="1219200"/>
            <a:ext cx="307500" cy="317100"/>
          </a:xfrm>
          <a:prstGeom prst="ellipse">
            <a:avLst/>
          </a:prstGeom>
          <a:solidFill>
            <a:srgbClr val="616B8F"/>
          </a:solidFill>
          <a:ln cap="flat" cmpd="sng" w="9525">
            <a:solidFill>
              <a:srgbClr val="616B8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20" name="Google Shape;320;p21"/>
          <p:cNvSpPr txBox="1"/>
          <p:nvPr/>
        </p:nvSpPr>
        <p:spPr>
          <a:xfrm>
            <a:off x="8296275" y="1752600"/>
            <a:ext cx="1647900" cy="1780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latin typeface="Montserrat"/>
                <a:ea typeface="Montserrat"/>
                <a:cs typeface="Montserrat"/>
                <a:sym typeface="Montserrat"/>
              </a:rPr>
              <a:t>Exxon Valdez disaster spills 11 million gallons of crude oil into Alaska’s Price William Sound, covering 1,300 miles of coastline in March 1989. The Exxon Valdez oil spill was the worst in U.S. history until the Deepwater Horizon oil spill in 2010.</a:t>
            </a:r>
            <a:endParaRPr sz="900">
              <a:latin typeface="Montserrat"/>
              <a:ea typeface="Montserrat"/>
              <a:cs typeface="Montserrat"/>
              <a:sym typeface="Montserrat"/>
            </a:endParaRPr>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24" name="Shape 324"/>
        <p:cNvGrpSpPr/>
        <p:nvPr/>
      </p:nvGrpSpPr>
      <p:grpSpPr>
        <a:xfrm>
          <a:off x="0" y="0"/>
          <a:ext cx="0" cy="0"/>
          <a:chOff x="0" y="0"/>
          <a:chExt cx="0" cy="0"/>
        </a:xfrm>
      </p:grpSpPr>
      <p:sp>
        <p:nvSpPr>
          <p:cNvPr id="325" name="Google Shape;325;p22"/>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1990 </a:t>
            </a:r>
            <a:endParaRPr sz="2600">
              <a:latin typeface="Montserrat Black"/>
              <a:ea typeface="Montserrat Black"/>
              <a:cs typeface="Montserrat Black"/>
              <a:sym typeface="Montserrat Black"/>
            </a:endParaRPr>
          </a:p>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Earth Day goes global, with events organized in more than 140 nations.</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326" name="Google Shape;326;p22"/>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327" name="Google Shape;327;p22"/>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28" name="Google Shape;328;p22"/>
          <p:cNvCxnSpPr/>
          <p:nvPr/>
        </p:nvCxnSpPr>
        <p:spPr>
          <a:xfrm>
            <a:off x="738012" y="1896596"/>
            <a:ext cx="300" cy="1882500"/>
          </a:xfrm>
          <a:prstGeom prst="straightConnector1">
            <a:avLst/>
          </a:prstGeom>
          <a:noFill/>
          <a:ln cap="flat" cmpd="sng" w="38100">
            <a:solidFill>
              <a:srgbClr val="07074E"/>
            </a:solidFill>
            <a:prstDash val="solid"/>
            <a:round/>
            <a:headEnd len="med" w="med" type="none"/>
            <a:tailEnd len="med" w="med" type="none"/>
          </a:ln>
        </p:spPr>
      </p:cxnSp>
      <p:sp>
        <p:nvSpPr>
          <p:cNvPr id="329" name="Google Shape;329;p22"/>
          <p:cNvSpPr/>
          <p:nvPr/>
        </p:nvSpPr>
        <p:spPr>
          <a:xfrm>
            <a:off x="584262" y="1624935"/>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30" name="Google Shape;330;p22"/>
          <p:cNvCxnSpPr>
            <a:stCxn id="331" idx="4"/>
          </p:cNvCxnSpPr>
          <p:nvPr/>
        </p:nvCxnSpPr>
        <p:spPr>
          <a:xfrm rot="10800000">
            <a:off x="2885249" y="3768792"/>
            <a:ext cx="0" cy="2471700"/>
          </a:xfrm>
          <a:prstGeom prst="straightConnector1">
            <a:avLst/>
          </a:prstGeom>
          <a:noFill/>
          <a:ln cap="flat" cmpd="sng" w="38100">
            <a:solidFill>
              <a:srgbClr val="07074E"/>
            </a:solidFill>
            <a:prstDash val="solid"/>
            <a:round/>
            <a:headEnd len="med" w="med" type="none"/>
            <a:tailEnd len="med" w="med" type="none"/>
          </a:ln>
        </p:spPr>
      </p:cxnSp>
      <p:sp>
        <p:nvSpPr>
          <p:cNvPr id="331" name="Google Shape;331;p22"/>
          <p:cNvSpPr/>
          <p:nvPr/>
        </p:nvSpPr>
        <p:spPr>
          <a:xfrm rot="10800000">
            <a:off x="2731499" y="6240492"/>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32" name="Google Shape;332;p22"/>
          <p:cNvSpPr txBox="1"/>
          <p:nvPr/>
        </p:nvSpPr>
        <p:spPr>
          <a:xfrm>
            <a:off x="972900" y="1516350"/>
            <a:ext cx="2051400" cy="1205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IPCC First Assessment Report is released. The landmark report emphasized the importance of climate change as a global challenge requiring a cooperative global solution. The report played a major role in the creation of the United Nations Framework Convention on Climate Change (UNFCCC), the key international body to address climate change and compel international climate action.</a:t>
            </a:r>
            <a:endParaRPr sz="900">
              <a:solidFill>
                <a:schemeClr val="dk1"/>
              </a:solidFill>
              <a:latin typeface="Montserrat"/>
              <a:ea typeface="Montserrat"/>
              <a:cs typeface="Montserrat"/>
              <a:sym typeface="Montserrat"/>
            </a:endParaRPr>
          </a:p>
          <a:p>
            <a:pPr indent="0" lvl="0" marL="0" rtl="0" algn="l">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333" name="Google Shape;333;p22"/>
          <p:cNvCxnSpPr/>
          <p:nvPr/>
        </p:nvCxnSpPr>
        <p:spPr>
          <a:xfrm rot="10800000">
            <a:off x="509546" y="3773450"/>
            <a:ext cx="0" cy="1836600"/>
          </a:xfrm>
          <a:prstGeom prst="straightConnector1">
            <a:avLst/>
          </a:prstGeom>
          <a:noFill/>
          <a:ln cap="flat" cmpd="sng" w="38100">
            <a:solidFill>
              <a:srgbClr val="07074E"/>
            </a:solidFill>
            <a:prstDash val="solid"/>
            <a:round/>
            <a:headEnd len="med" w="med" type="none"/>
            <a:tailEnd len="med" w="med" type="none"/>
          </a:ln>
        </p:spPr>
      </p:cxnSp>
      <p:sp>
        <p:nvSpPr>
          <p:cNvPr id="334" name="Google Shape;334;p22"/>
          <p:cNvSpPr/>
          <p:nvPr/>
        </p:nvSpPr>
        <p:spPr>
          <a:xfrm rot="10800000">
            <a:off x="355796" y="5609973"/>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35" name="Google Shape;335;p22"/>
          <p:cNvSpPr txBox="1"/>
          <p:nvPr/>
        </p:nvSpPr>
        <p:spPr>
          <a:xfrm>
            <a:off x="629696" y="3886200"/>
            <a:ext cx="2112300" cy="1205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European Environment Agency is established by EEC Regulation 1210/1990. The agency, which is headquartered in Copenhagen, Denmark, becomes operational in 1994.</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sp>
        <p:nvSpPr>
          <p:cNvPr id="336" name="Google Shape;336;p22"/>
          <p:cNvSpPr txBox="1"/>
          <p:nvPr/>
        </p:nvSpPr>
        <p:spPr>
          <a:xfrm>
            <a:off x="3541636" y="1500175"/>
            <a:ext cx="3806100" cy="8619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1992</a:t>
            </a:r>
            <a:endParaRPr sz="2600">
              <a:latin typeface="Montserrat Black"/>
              <a:ea typeface="Montserrat Black"/>
              <a:cs typeface="Montserrat Black"/>
              <a:sym typeface="Montserrat Black"/>
            </a:endParaRPr>
          </a:p>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Ireland’s Environmental Protection Agency is established.</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cxnSp>
        <p:nvCxnSpPr>
          <p:cNvPr id="337" name="Google Shape;337;p22"/>
          <p:cNvCxnSpPr>
            <a:stCxn id="338" idx="0"/>
          </p:cNvCxnSpPr>
          <p:nvPr/>
        </p:nvCxnSpPr>
        <p:spPr>
          <a:xfrm flipH="1">
            <a:off x="3347250" y="1579496"/>
            <a:ext cx="6900" cy="2207400"/>
          </a:xfrm>
          <a:prstGeom prst="straightConnector1">
            <a:avLst/>
          </a:prstGeom>
          <a:noFill/>
          <a:ln cap="flat" cmpd="sng" w="38100">
            <a:solidFill>
              <a:srgbClr val="CAD82A"/>
            </a:solidFill>
            <a:prstDash val="solid"/>
            <a:round/>
            <a:headEnd len="med" w="med" type="none"/>
            <a:tailEnd len="med" w="med" type="none"/>
          </a:ln>
        </p:spPr>
      </p:cxnSp>
      <p:sp>
        <p:nvSpPr>
          <p:cNvPr id="338" name="Google Shape;338;p22"/>
          <p:cNvSpPr/>
          <p:nvPr/>
        </p:nvSpPr>
        <p:spPr>
          <a:xfrm>
            <a:off x="3200400" y="1579496"/>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39" name="Google Shape;339;p22"/>
          <p:cNvCxnSpPr/>
          <p:nvPr/>
        </p:nvCxnSpPr>
        <p:spPr>
          <a:xfrm rot="10800000">
            <a:off x="3658950" y="3768144"/>
            <a:ext cx="0" cy="816300"/>
          </a:xfrm>
          <a:prstGeom prst="straightConnector1">
            <a:avLst/>
          </a:prstGeom>
          <a:noFill/>
          <a:ln cap="flat" cmpd="sng" w="38100">
            <a:solidFill>
              <a:srgbClr val="CAD82A"/>
            </a:solidFill>
            <a:prstDash val="solid"/>
            <a:round/>
            <a:headEnd len="med" w="med" type="none"/>
            <a:tailEnd len="med" w="med" type="none"/>
          </a:ln>
        </p:spPr>
      </p:cxnSp>
      <p:sp>
        <p:nvSpPr>
          <p:cNvPr id="340" name="Google Shape;340;p22"/>
          <p:cNvSpPr/>
          <p:nvPr/>
        </p:nvSpPr>
        <p:spPr>
          <a:xfrm rot="10800000">
            <a:off x="3505200" y="4559700"/>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1" name="Google Shape;341;p22"/>
          <p:cNvSpPr txBox="1"/>
          <p:nvPr/>
        </p:nvSpPr>
        <p:spPr>
          <a:xfrm>
            <a:off x="3923700" y="3885250"/>
            <a:ext cx="21723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Earth Summit, held in Rio de Janeiro, results in the adoption of three major Rio Conventions: The United Nations Framework Convention on Climate Change, the U.N. Convention on Biological Diversity, and the U.N. Convention to Combat Desertification.</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p:txBody>
      </p:sp>
      <p:cxnSp>
        <p:nvCxnSpPr>
          <p:cNvPr id="342" name="Google Shape;342;p22"/>
          <p:cNvCxnSpPr>
            <a:stCxn id="343" idx="4"/>
          </p:cNvCxnSpPr>
          <p:nvPr/>
        </p:nvCxnSpPr>
        <p:spPr>
          <a:xfrm>
            <a:off x="5042922" y="2759540"/>
            <a:ext cx="0" cy="1014000"/>
          </a:xfrm>
          <a:prstGeom prst="straightConnector1">
            <a:avLst/>
          </a:prstGeom>
          <a:noFill/>
          <a:ln cap="flat" cmpd="sng" w="38100">
            <a:solidFill>
              <a:srgbClr val="CAD82A"/>
            </a:solidFill>
            <a:prstDash val="solid"/>
            <a:round/>
            <a:headEnd len="med" w="med" type="none"/>
            <a:tailEnd len="med" w="med" type="none"/>
          </a:ln>
        </p:spPr>
      </p:cxnSp>
      <p:sp>
        <p:nvSpPr>
          <p:cNvPr id="343" name="Google Shape;343;p22"/>
          <p:cNvSpPr/>
          <p:nvPr/>
        </p:nvSpPr>
        <p:spPr>
          <a:xfrm>
            <a:off x="4889172" y="2442440"/>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4" name="Google Shape;344;p22"/>
          <p:cNvSpPr txBox="1"/>
          <p:nvPr/>
        </p:nvSpPr>
        <p:spPr>
          <a:xfrm>
            <a:off x="5271111" y="2411650"/>
            <a:ext cx="1663200" cy="1205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World Oceans Day begins at the Earth Summit in Rio de Janeiro. Today, World Oceans Day is marked every year on June 8.</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cxnSp>
        <p:nvCxnSpPr>
          <p:cNvPr id="345" name="Google Shape;345;p22"/>
          <p:cNvCxnSpPr>
            <a:stCxn id="346" idx="4"/>
          </p:cNvCxnSpPr>
          <p:nvPr/>
        </p:nvCxnSpPr>
        <p:spPr>
          <a:xfrm rot="10800000">
            <a:off x="6325950" y="3767700"/>
            <a:ext cx="0" cy="1470000"/>
          </a:xfrm>
          <a:prstGeom prst="straightConnector1">
            <a:avLst/>
          </a:prstGeom>
          <a:noFill/>
          <a:ln cap="flat" cmpd="sng" w="38100">
            <a:solidFill>
              <a:srgbClr val="CAD82A"/>
            </a:solidFill>
            <a:prstDash val="solid"/>
            <a:round/>
            <a:headEnd len="med" w="med" type="none"/>
            <a:tailEnd len="med" w="med" type="none"/>
          </a:ln>
        </p:spPr>
      </p:cxnSp>
      <p:sp>
        <p:nvSpPr>
          <p:cNvPr id="346" name="Google Shape;346;p22"/>
          <p:cNvSpPr/>
          <p:nvPr/>
        </p:nvSpPr>
        <p:spPr>
          <a:xfrm rot="10800000">
            <a:off x="6172200" y="5237700"/>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7" name="Google Shape;347;p22"/>
          <p:cNvSpPr txBox="1"/>
          <p:nvPr/>
        </p:nvSpPr>
        <p:spPr>
          <a:xfrm>
            <a:off x="6450602" y="3877400"/>
            <a:ext cx="1152600" cy="705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Canadian government </a:t>
            </a:r>
            <a:endParaRPr sz="900">
              <a:solidFill>
                <a:schemeClr val="dk1"/>
              </a:solidFill>
              <a:latin typeface="Montserrat"/>
              <a:ea typeface="Montserrat"/>
              <a:cs typeface="Montserrat"/>
              <a:sym typeface="Montserrat"/>
            </a:endParaRPr>
          </a:p>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closes all eastern seaboard fishing grounds due to insufficient recovery of the stock.</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sp>
        <p:nvSpPr>
          <p:cNvPr id="348" name="Google Shape;348;p22"/>
          <p:cNvSpPr txBox="1"/>
          <p:nvPr/>
        </p:nvSpPr>
        <p:spPr>
          <a:xfrm>
            <a:off x="7797390" y="1885691"/>
            <a:ext cx="1984800" cy="1094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latin typeface="Montserrat"/>
                <a:ea typeface="Montserrat"/>
                <a:cs typeface="Montserrat"/>
                <a:sym typeface="Montserrat"/>
              </a:rPr>
              <a:t>The metaphor “ecological footprint” is coined by Canadian professor William Rees to measure humanity’s ecological impact on the environment.</a:t>
            </a:r>
            <a:endParaRPr sz="900">
              <a:latin typeface="Montserrat"/>
              <a:ea typeface="Montserrat"/>
              <a:cs typeface="Montserrat"/>
              <a:sym typeface="Montserrat"/>
            </a:endParaRPr>
          </a:p>
        </p:txBody>
      </p:sp>
      <p:cxnSp>
        <p:nvCxnSpPr>
          <p:cNvPr id="349" name="Google Shape;349;p22"/>
          <p:cNvCxnSpPr>
            <a:stCxn id="350" idx="4"/>
          </p:cNvCxnSpPr>
          <p:nvPr/>
        </p:nvCxnSpPr>
        <p:spPr>
          <a:xfrm>
            <a:off x="7536579" y="2238512"/>
            <a:ext cx="0" cy="1543500"/>
          </a:xfrm>
          <a:prstGeom prst="straightConnector1">
            <a:avLst/>
          </a:prstGeom>
          <a:noFill/>
          <a:ln cap="flat" cmpd="sng" w="38100">
            <a:solidFill>
              <a:srgbClr val="CAD82A"/>
            </a:solidFill>
            <a:prstDash val="solid"/>
            <a:round/>
            <a:headEnd len="med" w="med" type="none"/>
            <a:tailEnd len="med" w="med" type="none"/>
          </a:ln>
        </p:spPr>
      </p:cxnSp>
      <p:sp>
        <p:nvSpPr>
          <p:cNvPr id="350" name="Google Shape;350;p22"/>
          <p:cNvSpPr/>
          <p:nvPr/>
        </p:nvSpPr>
        <p:spPr>
          <a:xfrm>
            <a:off x="7382829" y="1921412"/>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51" name="Google Shape;351;p22"/>
          <p:cNvCxnSpPr>
            <a:stCxn id="352" idx="4"/>
          </p:cNvCxnSpPr>
          <p:nvPr/>
        </p:nvCxnSpPr>
        <p:spPr>
          <a:xfrm rot="10800000">
            <a:off x="7773466" y="3767700"/>
            <a:ext cx="0" cy="2188500"/>
          </a:xfrm>
          <a:prstGeom prst="straightConnector1">
            <a:avLst/>
          </a:prstGeom>
          <a:noFill/>
          <a:ln cap="flat" cmpd="sng" w="38100">
            <a:solidFill>
              <a:srgbClr val="334270"/>
            </a:solidFill>
            <a:prstDash val="solid"/>
            <a:round/>
            <a:headEnd len="med" w="med" type="none"/>
            <a:tailEnd len="med" w="med" type="none"/>
          </a:ln>
        </p:spPr>
      </p:cxnSp>
      <p:sp>
        <p:nvSpPr>
          <p:cNvPr id="352" name="Google Shape;352;p22"/>
          <p:cNvSpPr/>
          <p:nvPr/>
        </p:nvSpPr>
        <p:spPr>
          <a:xfrm rot="10800000">
            <a:off x="7619716" y="5956200"/>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53" name="Google Shape;353;p22"/>
          <p:cNvSpPr txBox="1"/>
          <p:nvPr/>
        </p:nvSpPr>
        <p:spPr>
          <a:xfrm>
            <a:off x="7927225" y="4306750"/>
            <a:ext cx="20514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dk1"/>
                </a:solidFill>
                <a:latin typeface="Montserrat Black"/>
                <a:ea typeface="Montserrat Black"/>
                <a:cs typeface="Montserrat Black"/>
                <a:sym typeface="Montserrat Black"/>
              </a:rPr>
              <a:t>1993</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rPr lang="en" sz="900">
                <a:solidFill>
                  <a:srgbClr val="201F1E"/>
                </a:solidFill>
                <a:highlight>
                  <a:srgbClr val="FFFFFF"/>
                </a:highlight>
                <a:latin typeface="Montserrat"/>
                <a:ea typeface="Montserrat"/>
                <a:cs typeface="Montserrat"/>
                <a:sym typeface="Montserrat"/>
              </a:rPr>
              <a:t>Ice cores from Greenland show that past climate changes have occurred in as little as 10 years. The finding debunked previous hypotheses that climate changes only happened on very slow, long timeframes.</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pic>
        <p:nvPicPr>
          <p:cNvPr id="354" name="Google Shape;354;p22"/>
          <p:cNvPicPr preferRelativeResize="0"/>
          <p:nvPr/>
        </p:nvPicPr>
        <p:blipFill>
          <a:blip r:embed="rId3">
            <a:alphaModFix/>
          </a:blip>
          <a:stretch>
            <a:fillRect/>
          </a:stretch>
        </p:blipFill>
        <p:spPr>
          <a:xfrm>
            <a:off x="983400" y="5192550"/>
            <a:ext cx="1524000" cy="1524000"/>
          </a:xfrm>
          <a:prstGeom prst="rect">
            <a:avLst/>
          </a:prstGeom>
          <a:noFill/>
          <a:ln cap="flat" cmpd="sng" w="38100">
            <a:solidFill>
              <a:srgbClr val="07074E"/>
            </a:solidFill>
            <a:prstDash val="solid"/>
            <a:round/>
            <a:headEnd len="sm" w="sm" type="none"/>
            <a:tailEnd len="sm" w="sm" type="none"/>
          </a:ln>
        </p:spPr>
      </p:pic>
      <p:cxnSp>
        <p:nvCxnSpPr>
          <p:cNvPr id="355" name="Google Shape;355;p22"/>
          <p:cNvCxnSpPr/>
          <p:nvPr/>
        </p:nvCxnSpPr>
        <p:spPr>
          <a:xfrm rot="10800000">
            <a:off x="1082337" y="4998888"/>
            <a:ext cx="1076400" cy="0"/>
          </a:xfrm>
          <a:prstGeom prst="straightConnector1">
            <a:avLst/>
          </a:prstGeom>
          <a:noFill/>
          <a:ln cap="flat" cmpd="sng" w="38100">
            <a:solidFill>
              <a:srgbClr val="07074E"/>
            </a:solidFill>
            <a:prstDash val="solid"/>
            <a:round/>
            <a:headEnd len="med" w="med" type="none"/>
            <a:tailEnd len="med" w="med" type="none"/>
          </a:ln>
        </p:spPr>
      </p:cxnSp>
      <p:sp>
        <p:nvSpPr>
          <p:cNvPr id="356" name="Google Shape;356;p22"/>
          <p:cNvSpPr txBox="1"/>
          <p:nvPr/>
        </p:nvSpPr>
        <p:spPr>
          <a:xfrm>
            <a:off x="3085359" y="5362481"/>
            <a:ext cx="2112300" cy="855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National Environmental Education Act is established in the U.S. The act provides resources to local education institutions and educational organizations to support and improve environmental study and training.</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sp>
        <p:nvSpPr>
          <p:cNvPr id="357" name="Google Shape;357;p22"/>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61" name="Shape 361"/>
        <p:cNvGrpSpPr/>
        <p:nvPr/>
      </p:nvGrpSpPr>
      <p:grpSpPr>
        <a:xfrm>
          <a:off x="0" y="0"/>
          <a:ext cx="0" cy="0"/>
          <a:chOff x="0" y="0"/>
          <a:chExt cx="0" cy="0"/>
        </a:xfrm>
      </p:grpSpPr>
      <p:sp>
        <p:nvSpPr>
          <p:cNvPr id="362" name="Google Shape;362;p23"/>
          <p:cNvSpPr txBox="1"/>
          <p:nvPr/>
        </p:nvSpPr>
        <p:spPr>
          <a:xfrm>
            <a:off x="817500" y="409950"/>
            <a:ext cx="22398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2001</a:t>
            </a:r>
            <a:r>
              <a:rPr lang="en" sz="2600">
                <a:latin typeface="Montserrat Black"/>
                <a:ea typeface="Montserrat Black"/>
                <a:cs typeface="Montserrat Black"/>
                <a:sym typeface="Montserrat Black"/>
              </a:rPr>
              <a:t> </a:t>
            </a:r>
            <a:endParaRPr sz="9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After it was discovered to be dangerous to wildlife and the environment, DDT (dicholorodiphenyltrichloroethane) is banned as a pesticide worldwide under the Stockholm Convention.</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363" name="Google Shape;363;p23"/>
          <p:cNvCxnSpPr/>
          <p:nvPr/>
        </p:nvCxnSpPr>
        <p:spPr>
          <a:xfrm>
            <a:off x="6722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364" name="Google Shape;364;p23"/>
          <p:cNvSpPr/>
          <p:nvPr/>
        </p:nvSpPr>
        <p:spPr>
          <a:xfrm>
            <a:off x="5184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65" name="Google Shape;365;p23"/>
          <p:cNvCxnSpPr/>
          <p:nvPr/>
        </p:nvCxnSpPr>
        <p:spPr>
          <a:xfrm flipH="1">
            <a:off x="5780250" y="2131217"/>
            <a:ext cx="12300" cy="1623600"/>
          </a:xfrm>
          <a:prstGeom prst="straightConnector1">
            <a:avLst/>
          </a:prstGeom>
          <a:noFill/>
          <a:ln cap="flat" cmpd="sng" w="38100">
            <a:solidFill>
              <a:srgbClr val="CAD82A"/>
            </a:solidFill>
            <a:prstDash val="solid"/>
            <a:round/>
            <a:headEnd len="med" w="med" type="none"/>
            <a:tailEnd len="med" w="med" type="none"/>
          </a:ln>
        </p:spPr>
      </p:cxnSp>
      <p:sp>
        <p:nvSpPr>
          <p:cNvPr id="366" name="Google Shape;366;p23"/>
          <p:cNvSpPr/>
          <p:nvPr/>
        </p:nvSpPr>
        <p:spPr>
          <a:xfrm>
            <a:off x="5638800" y="2102642"/>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67" name="Google Shape;367;p23"/>
          <p:cNvSpPr txBox="1"/>
          <p:nvPr/>
        </p:nvSpPr>
        <p:spPr>
          <a:xfrm>
            <a:off x="7966500" y="4250100"/>
            <a:ext cx="2015700" cy="8553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2004 Indian Ocean earthquake and tsunami kills nearly a quarter of a million people.</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368" name="Google Shape;368;p23"/>
          <p:cNvCxnSpPr>
            <a:stCxn id="369" idx="4"/>
          </p:cNvCxnSpPr>
          <p:nvPr/>
        </p:nvCxnSpPr>
        <p:spPr>
          <a:xfrm rot="10800000">
            <a:off x="7697550" y="3762900"/>
            <a:ext cx="0" cy="1278900"/>
          </a:xfrm>
          <a:prstGeom prst="straightConnector1">
            <a:avLst/>
          </a:prstGeom>
          <a:noFill/>
          <a:ln cap="flat" cmpd="sng" w="38100">
            <a:solidFill>
              <a:srgbClr val="CAD82A"/>
            </a:solidFill>
            <a:prstDash val="solid"/>
            <a:round/>
            <a:headEnd len="med" w="med" type="none"/>
            <a:tailEnd len="med" w="med" type="none"/>
          </a:ln>
        </p:spPr>
      </p:cxnSp>
      <p:sp>
        <p:nvSpPr>
          <p:cNvPr id="369" name="Google Shape;369;p23"/>
          <p:cNvSpPr/>
          <p:nvPr/>
        </p:nvSpPr>
        <p:spPr>
          <a:xfrm rot="10800000">
            <a:off x="7543800" y="5041800"/>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0" name="Google Shape;370;p23"/>
          <p:cNvSpPr txBox="1"/>
          <p:nvPr/>
        </p:nvSpPr>
        <p:spPr>
          <a:xfrm>
            <a:off x="6019800" y="2069772"/>
            <a:ext cx="2770200" cy="8553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U.S. Federal Bureau of Investigations (FBI) initiates Operation Backfire, an anti-terrorist law enforcement operation against “Eco Radicals.”</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371" name="Google Shape;371;p23"/>
          <p:cNvCxnSpPr/>
          <p:nvPr/>
        </p:nvCxnSpPr>
        <p:spPr>
          <a:xfrm rot="10800000">
            <a:off x="1359692" y="3768350"/>
            <a:ext cx="0" cy="1460700"/>
          </a:xfrm>
          <a:prstGeom prst="straightConnector1">
            <a:avLst/>
          </a:prstGeom>
          <a:noFill/>
          <a:ln cap="flat" cmpd="sng" w="38100">
            <a:solidFill>
              <a:srgbClr val="CAD82A"/>
            </a:solidFill>
            <a:prstDash val="solid"/>
            <a:round/>
            <a:headEnd len="med" w="med" type="none"/>
            <a:tailEnd len="med" w="med" type="none"/>
          </a:ln>
        </p:spPr>
      </p:cxnSp>
      <p:sp>
        <p:nvSpPr>
          <p:cNvPr id="372" name="Google Shape;372;p23"/>
          <p:cNvSpPr/>
          <p:nvPr/>
        </p:nvSpPr>
        <p:spPr>
          <a:xfrm rot="10800000">
            <a:off x="1205942" y="5228973"/>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3" name="Google Shape;373;p23"/>
          <p:cNvSpPr txBox="1"/>
          <p:nvPr/>
        </p:nvSpPr>
        <p:spPr>
          <a:xfrm>
            <a:off x="1466150" y="3733800"/>
            <a:ext cx="4999200" cy="1205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dk1"/>
                </a:solidFill>
                <a:latin typeface="Montserrat Black"/>
                <a:ea typeface="Montserrat Black"/>
                <a:cs typeface="Montserrat Black"/>
                <a:sym typeface="Montserrat Black"/>
              </a:rPr>
              <a:t>2004</a:t>
            </a:r>
            <a:endParaRPr sz="900">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Wangari Maathai wins Nobel Peace Prize for her work planting trees around Kenya, the first African woman to receive this distinction. Maathai was also the first female scholar from East and Central Africa to take a doctorate (in biology) and the first female professor ever in her home country of Kenya.</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pic>
        <p:nvPicPr>
          <p:cNvPr id="374" name="Google Shape;374;p23"/>
          <p:cNvPicPr preferRelativeResize="0"/>
          <p:nvPr/>
        </p:nvPicPr>
        <p:blipFill>
          <a:blip r:embed="rId3">
            <a:alphaModFix/>
          </a:blip>
          <a:stretch>
            <a:fillRect/>
          </a:stretch>
        </p:blipFill>
        <p:spPr>
          <a:xfrm>
            <a:off x="3320000" y="550975"/>
            <a:ext cx="1412200" cy="2510626"/>
          </a:xfrm>
          <a:prstGeom prst="rect">
            <a:avLst/>
          </a:prstGeom>
          <a:noFill/>
          <a:ln cap="flat" cmpd="sng" w="38100">
            <a:solidFill>
              <a:srgbClr val="07074E"/>
            </a:solidFill>
            <a:prstDash val="solid"/>
            <a:round/>
            <a:headEnd len="sm" w="sm" type="none"/>
            <a:tailEnd len="sm" w="sm" type="none"/>
          </a:ln>
        </p:spPr>
      </p:pic>
      <p:cxnSp>
        <p:nvCxnSpPr>
          <p:cNvPr id="375" name="Google Shape;375;p23"/>
          <p:cNvCxnSpPr/>
          <p:nvPr/>
        </p:nvCxnSpPr>
        <p:spPr>
          <a:xfrm>
            <a:off x="3094475" y="731474"/>
            <a:ext cx="0" cy="1962000"/>
          </a:xfrm>
          <a:prstGeom prst="straightConnector1">
            <a:avLst/>
          </a:prstGeom>
          <a:noFill/>
          <a:ln cap="flat" cmpd="sng" w="38100">
            <a:solidFill>
              <a:srgbClr val="07074E"/>
            </a:solidFill>
            <a:prstDash val="solid"/>
            <a:round/>
            <a:headEnd len="med" w="med" type="none"/>
            <a:tailEnd len="med" w="med" type="none"/>
          </a:ln>
        </p:spPr>
      </p:cxnSp>
      <p:pic>
        <p:nvPicPr>
          <p:cNvPr id="376" name="Google Shape;376;p23"/>
          <p:cNvPicPr preferRelativeResize="0"/>
          <p:nvPr/>
        </p:nvPicPr>
        <p:blipFill>
          <a:blip r:embed="rId4">
            <a:alphaModFix/>
          </a:blip>
          <a:stretch>
            <a:fillRect/>
          </a:stretch>
        </p:blipFill>
        <p:spPr>
          <a:xfrm>
            <a:off x="2660050" y="4965600"/>
            <a:ext cx="1754024" cy="2312100"/>
          </a:xfrm>
          <a:prstGeom prst="rect">
            <a:avLst/>
          </a:prstGeom>
          <a:noFill/>
          <a:ln cap="flat" cmpd="sng" w="38100">
            <a:solidFill>
              <a:srgbClr val="CAD82A"/>
            </a:solidFill>
            <a:prstDash val="solid"/>
            <a:round/>
            <a:headEnd len="sm" w="sm" type="none"/>
            <a:tailEnd len="sm" w="sm" type="none"/>
          </a:ln>
        </p:spPr>
      </p:pic>
      <p:cxnSp>
        <p:nvCxnSpPr>
          <p:cNvPr id="377" name="Google Shape;377;p23"/>
          <p:cNvCxnSpPr/>
          <p:nvPr/>
        </p:nvCxnSpPr>
        <p:spPr>
          <a:xfrm>
            <a:off x="2434200" y="5040149"/>
            <a:ext cx="0" cy="1962000"/>
          </a:xfrm>
          <a:prstGeom prst="straightConnector1">
            <a:avLst/>
          </a:prstGeom>
          <a:noFill/>
          <a:ln cap="flat" cmpd="sng" w="38100">
            <a:solidFill>
              <a:srgbClr val="CAD82A"/>
            </a:solidFill>
            <a:prstDash val="solid"/>
            <a:round/>
            <a:headEnd len="med" w="med" type="none"/>
            <a:tailEnd len="med" w="med" type="none"/>
          </a:ln>
        </p:spPr>
      </p:cxnSp>
      <p:sp>
        <p:nvSpPr>
          <p:cNvPr id="378" name="Google Shape;378;p23"/>
          <p:cNvSpPr txBox="1"/>
          <p:nvPr/>
        </p:nvSpPr>
        <p:spPr>
          <a:xfrm>
            <a:off x="2640675" y="7302100"/>
            <a:ext cx="3212400" cy="501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solidFill>
                  <a:srgbClr val="777777"/>
                </a:solidFill>
                <a:latin typeface="Montserrat"/>
                <a:ea typeface="Montserrat"/>
                <a:cs typeface="Montserrat"/>
                <a:sym typeface="Montserrat"/>
              </a:rPr>
              <a:t>Image credit </a:t>
            </a:r>
            <a:r>
              <a:rPr lang="en" sz="700" u="sng">
                <a:solidFill>
                  <a:schemeClr val="hlink"/>
                </a:solidFill>
                <a:latin typeface="Montserrat"/>
                <a:ea typeface="Montserrat"/>
                <a:cs typeface="Montserrat"/>
                <a:sym typeface="Montserrat"/>
                <a:hlinkClick r:id="rId5"/>
              </a:rPr>
              <a:t>https://www.flickr.com/photos/isaacmao/765073/in/photolist-4VqV</a:t>
            </a:r>
            <a:endParaRPr sz="700">
              <a:latin typeface="Montserrat"/>
              <a:ea typeface="Montserrat"/>
              <a:cs typeface="Montserrat"/>
              <a:sym typeface="Montserrat"/>
            </a:endParaRPr>
          </a:p>
        </p:txBody>
      </p:sp>
      <p:sp>
        <p:nvSpPr>
          <p:cNvPr id="379" name="Google Shape;379;p23"/>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83" name="Shape 383"/>
        <p:cNvGrpSpPr/>
        <p:nvPr/>
      </p:nvGrpSpPr>
      <p:grpSpPr>
        <a:xfrm>
          <a:off x="0" y="0"/>
          <a:ext cx="0" cy="0"/>
          <a:chOff x="0" y="0"/>
          <a:chExt cx="0" cy="0"/>
        </a:xfrm>
      </p:grpSpPr>
      <p:sp>
        <p:nvSpPr>
          <p:cNvPr id="384" name="Google Shape;384;p24"/>
          <p:cNvSpPr txBox="1"/>
          <p:nvPr/>
        </p:nvSpPr>
        <p:spPr>
          <a:xfrm>
            <a:off x="512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2005</a:t>
            </a:r>
            <a:r>
              <a:rPr lang="en" sz="2600">
                <a:latin typeface="Montserrat Black"/>
                <a:ea typeface="Montserrat Black"/>
                <a:cs typeface="Montserrat Black"/>
                <a:sym typeface="Montserrat Black"/>
              </a:rPr>
              <a:t> </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Kyoto Protocol enters into force on February 16, following ratification by Russia in November 2004.</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385" name="Google Shape;385;p24"/>
          <p:cNvCxnSpPr/>
          <p:nvPr/>
        </p:nvCxnSpPr>
        <p:spPr>
          <a:xfrm>
            <a:off x="367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386" name="Google Shape;386;p24"/>
          <p:cNvSpPr/>
          <p:nvPr/>
        </p:nvSpPr>
        <p:spPr>
          <a:xfrm>
            <a:off x="213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87" name="Google Shape;387;p24"/>
          <p:cNvCxnSpPr/>
          <p:nvPr/>
        </p:nvCxnSpPr>
        <p:spPr>
          <a:xfrm>
            <a:off x="1001797" y="2696126"/>
            <a:ext cx="0" cy="1086300"/>
          </a:xfrm>
          <a:prstGeom prst="straightConnector1">
            <a:avLst/>
          </a:prstGeom>
          <a:noFill/>
          <a:ln cap="flat" cmpd="sng" w="38100">
            <a:solidFill>
              <a:srgbClr val="07074E"/>
            </a:solidFill>
            <a:prstDash val="solid"/>
            <a:round/>
            <a:headEnd len="med" w="med" type="none"/>
            <a:tailEnd len="med" w="med" type="none"/>
          </a:ln>
        </p:spPr>
      </p:cxnSp>
      <p:sp>
        <p:nvSpPr>
          <p:cNvPr id="388" name="Google Shape;388;p24"/>
          <p:cNvSpPr/>
          <p:nvPr/>
        </p:nvSpPr>
        <p:spPr>
          <a:xfrm>
            <a:off x="848047" y="2407442"/>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89" name="Google Shape;389;p24"/>
          <p:cNvSpPr txBox="1"/>
          <p:nvPr/>
        </p:nvSpPr>
        <p:spPr>
          <a:xfrm>
            <a:off x="1183556" y="2381973"/>
            <a:ext cx="2112300" cy="8553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The European Union Emissions Trading System is launched to reduce greenhouse gas emissions through a “cap and trade” program.</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390" name="Google Shape;390;p24"/>
          <p:cNvCxnSpPr/>
          <p:nvPr/>
        </p:nvCxnSpPr>
        <p:spPr>
          <a:xfrm rot="10800000">
            <a:off x="585746" y="3774950"/>
            <a:ext cx="0" cy="1225500"/>
          </a:xfrm>
          <a:prstGeom prst="straightConnector1">
            <a:avLst/>
          </a:prstGeom>
          <a:noFill/>
          <a:ln cap="flat" cmpd="sng" w="38100">
            <a:solidFill>
              <a:srgbClr val="07074E"/>
            </a:solidFill>
            <a:prstDash val="solid"/>
            <a:round/>
            <a:headEnd len="med" w="med" type="none"/>
            <a:tailEnd len="med" w="med" type="none"/>
          </a:ln>
        </p:spPr>
      </p:cxnSp>
      <p:sp>
        <p:nvSpPr>
          <p:cNvPr id="391" name="Google Shape;391;p24"/>
          <p:cNvSpPr/>
          <p:nvPr/>
        </p:nvSpPr>
        <p:spPr>
          <a:xfrm rot="10800000">
            <a:off x="431996" y="5000373"/>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92" name="Google Shape;392;p24"/>
          <p:cNvSpPr txBox="1"/>
          <p:nvPr/>
        </p:nvSpPr>
        <p:spPr>
          <a:xfrm>
            <a:off x="705896" y="3886200"/>
            <a:ext cx="2112300" cy="1205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Hurricanes Katrina, Rita and Wilma cause widespread destruction and environmental harm to coastal communities in the U.S. Gulf Coast region.</a:t>
            </a:r>
            <a:endParaRPr sz="900">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sp>
        <p:nvSpPr>
          <p:cNvPr id="393" name="Google Shape;393;p24"/>
          <p:cNvSpPr txBox="1"/>
          <p:nvPr/>
        </p:nvSpPr>
        <p:spPr>
          <a:xfrm>
            <a:off x="3661600" y="1423975"/>
            <a:ext cx="2112300" cy="16236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2600">
                <a:latin typeface="Montserrat Black"/>
                <a:ea typeface="Montserrat Black"/>
                <a:cs typeface="Montserrat Black"/>
                <a:sym typeface="Montserrat Black"/>
              </a:rPr>
              <a:t>2007</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latin typeface="Montserrat"/>
                <a:ea typeface="Montserrat"/>
                <a:cs typeface="Montserrat"/>
                <a:sym typeface="Montserrat"/>
              </a:rPr>
              <a:t>The IPCC releases its Fourth Assessment Report.</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cxnSp>
        <p:nvCxnSpPr>
          <p:cNvPr id="394" name="Google Shape;394;p24"/>
          <p:cNvCxnSpPr>
            <a:stCxn id="395" idx="0"/>
          </p:cNvCxnSpPr>
          <p:nvPr/>
        </p:nvCxnSpPr>
        <p:spPr>
          <a:xfrm>
            <a:off x="3474114" y="1503296"/>
            <a:ext cx="0" cy="2290500"/>
          </a:xfrm>
          <a:prstGeom prst="straightConnector1">
            <a:avLst/>
          </a:prstGeom>
          <a:noFill/>
          <a:ln cap="flat" cmpd="sng" w="38100">
            <a:solidFill>
              <a:srgbClr val="CAD82A"/>
            </a:solidFill>
            <a:prstDash val="solid"/>
            <a:round/>
            <a:headEnd len="med" w="med" type="none"/>
            <a:tailEnd len="med" w="med" type="none"/>
          </a:ln>
        </p:spPr>
      </p:cxnSp>
      <p:sp>
        <p:nvSpPr>
          <p:cNvPr id="395" name="Google Shape;395;p24"/>
          <p:cNvSpPr/>
          <p:nvPr/>
        </p:nvSpPr>
        <p:spPr>
          <a:xfrm>
            <a:off x="3320364" y="1503296"/>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396" name="Google Shape;396;p24"/>
          <p:cNvCxnSpPr>
            <a:stCxn id="397" idx="4"/>
          </p:cNvCxnSpPr>
          <p:nvPr/>
        </p:nvCxnSpPr>
        <p:spPr>
          <a:xfrm rot="10800000">
            <a:off x="4790249" y="3771975"/>
            <a:ext cx="0" cy="1793700"/>
          </a:xfrm>
          <a:prstGeom prst="straightConnector1">
            <a:avLst/>
          </a:prstGeom>
          <a:noFill/>
          <a:ln cap="flat" cmpd="sng" w="38100">
            <a:solidFill>
              <a:srgbClr val="CAD82A"/>
            </a:solidFill>
            <a:prstDash val="solid"/>
            <a:round/>
            <a:headEnd len="med" w="med" type="none"/>
            <a:tailEnd len="med" w="med" type="none"/>
          </a:ln>
        </p:spPr>
      </p:cxnSp>
      <p:sp>
        <p:nvSpPr>
          <p:cNvPr id="397" name="Google Shape;397;p24"/>
          <p:cNvSpPr/>
          <p:nvPr/>
        </p:nvSpPr>
        <p:spPr>
          <a:xfrm rot="10800000">
            <a:off x="4636499" y="5565675"/>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98" name="Google Shape;398;p24"/>
          <p:cNvSpPr txBox="1"/>
          <p:nvPr/>
        </p:nvSpPr>
        <p:spPr>
          <a:xfrm>
            <a:off x="6978725" y="1056400"/>
            <a:ext cx="2400600" cy="9237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Power Shift 2007, the first National Youth Climate Conference, is held in Maryland and Washington, D.C. The event saw more than 5,000 youth converge in Washington, D.C., to build the movement, lobby Congress and deliver a statement on youth perspectives on global warming.</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solidFill>
                <a:schemeClr val="dk1"/>
              </a:solidFill>
              <a:latin typeface="Montserrat"/>
              <a:ea typeface="Montserrat"/>
              <a:cs typeface="Montserrat"/>
              <a:sym typeface="Montserrat"/>
            </a:endParaRPr>
          </a:p>
        </p:txBody>
      </p:sp>
      <p:cxnSp>
        <p:nvCxnSpPr>
          <p:cNvPr id="399" name="Google Shape;399;p24"/>
          <p:cNvCxnSpPr/>
          <p:nvPr/>
        </p:nvCxnSpPr>
        <p:spPr>
          <a:xfrm flipH="1">
            <a:off x="7582164" y="2617402"/>
            <a:ext cx="600" cy="1141200"/>
          </a:xfrm>
          <a:prstGeom prst="straightConnector1">
            <a:avLst/>
          </a:prstGeom>
          <a:noFill/>
          <a:ln cap="flat" cmpd="sng" w="38100">
            <a:solidFill>
              <a:srgbClr val="CAD82A"/>
            </a:solidFill>
            <a:prstDash val="solid"/>
            <a:round/>
            <a:headEnd len="med" w="med" type="none"/>
            <a:tailEnd len="med" w="med" type="none"/>
          </a:ln>
        </p:spPr>
      </p:cxnSp>
      <p:sp>
        <p:nvSpPr>
          <p:cNvPr id="400" name="Google Shape;400;p24"/>
          <p:cNvSpPr/>
          <p:nvPr/>
        </p:nvSpPr>
        <p:spPr>
          <a:xfrm>
            <a:off x="7428726" y="2407446"/>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01" name="Google Shape;401;p24"/>
          <p:cNvSpPr txBox="1"/>
          <p:nvPr/>
        </p:nvSpPr>
        <p:spPr>
          <a:xfrm>
            <a:off x="7791925" y="2407450"/>
            <a:ext cx="1845300" cy="1205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solidFill>
                  <a:srgbClr val="201F1E"/>
                </a:solidFill>
                <a:highlight>
                  <a:srgbClr val="FFFFFF"/>
                </a:highlight>
                <a:latin typeface="Montserrat"/>
                <a:ea typeface="Montserrat"/>
                <a:cs typeface="Montserrat"/>
                <a:sym typeface="Montserrat"/>
              </a:rPr>
              <a:t>Scientists report that Arctic sea ice is melting far faster than originally predicted.</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cxnSp>
        <p:nvCxnSpPr>
          <p:cNvPr id="402" name="Google Shape;402;p24"/>
          <p:cNvCxnSpPr/>
          <p:nvPr/>
        </p:nvCxnSpPr>
        <p:spPr>
          <a:xfrm rot="10800000">
            <a:off x="7942975" y="3767600"/>
            <a:ext cx="5400" cy="1109400"/>
          </a:xfrm>
          <a:prstGeom prst="straightConnector1">
            <a:avLst/>
          </a:prstGeom>
          <a:noFill/>
          <a:ln cap="flat" cmpd="sng" w="38100">
            <a:solidFill>
              <a:srgbClr val="CAD82A"/>
            </a:solidFill>
            <a:prstDash val="solid"/>
            <a:round/>
            <a:headEnd len="med" w="med" type="none"/>
            <a:tailEnd len="med" w="med" type="none"/>
          </a:ln>
        </p:spPr>
      </p:cxnSp>
      <p:sp>
        <p:nvSpPr>
          <p:cNvPr id="403" name="Google Shape;403;p24"/>
          <p:cNvSpPr/>
          <p:nvPr/>
        </p:nvSpPr>
        <p:spPr>
          <a:xfrm rot="10800000">
            <a:off x="7791924" y="4808950"/>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04" name="Google Shape;404;p24"/>
          <p:cNvSpPr txBox="1"/>
          <p:nvPr/>
        </p:nvSpPr>
        <p:spPr>
          <a:xfrm>
            <a:off x="8296275" y="3877400"/>
            <a:ext cx="1586100" cy="7059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900">
                <a:solidFill>
                  <a:srgbClr val="201F1E"/>
                </a:solidFill>
                <a:highlight>
                  <a:srgbClr val="FFFFFF"/>
                </a:highlight>
                <a:latin typeface="Montserrat"/>
                <a:ea typeface="Montserrat"/>
                <a:cs typeface="Montserrat"/>
                <a:sym typeface="Montserrat"/>
              </a:rPr>
              <a:t>The UNFCCC develops an initiative called REDD+ which focuses on mitigation solutions for reducing carbon emissions for countries experiencing rapid deforestation.</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pic>
        <p:nvPicPr>
          <p:cNvPr id="405" name="Google Shape;405;p24"/>
          <p:cNvPicPr preferRelativeResize="0"/>
          <p:nvPr/>
        </p:nvPicPr>
        <p:blipFill>
          <a:blip r:embed="rId3">
            <a:alphaModFix/>
          </a:blip>
          <a:stretch>
            <a:fillRect/>
          </a:stretch>
        </p:blipFill>
        <p:spPr>
          <a:xfrm>
            <a:off x="737300" y="5469873"/>
            <a:ext cx="3241398" cy="2150127"/>
          </a:xfrm>
          <a:prstGeom prst="rect">
            <a:avLst/>
          </a:prstGeom>
          <a:noFill/>
          <a:ln cap="flat" cmpd="sng" w="38100">
            <a:solidFill>
              <a:srgbClr val="07074E"/>
            </a:solidFill>
            <a:prstDash val="solid"/>
            <a:round/>
            <a:headEnd len="sm" w="sm" type="none"/>
            <a:tailEnd len="sm" w="sm" type="none"/>
          </a:ln>
        </p:spPr>
      </p:pic>
      <p:cxnSp>
        <p:nvCxnSpPr>
          <p:cNvPr id="406" name="Google Shape;406;p24"/>
          <p:cNvCxnSpPr/>
          <p:nvPr/>
        </p:nvCxnSpPr>
        <p:spPr>
          <a:xfrm>
            <a:off x="512700" y="5672399"/>
            <a:ext cx="15300" cy="1745100"/>
          </a:xfrm>
          <a:prstGeom prst="straightConnector1">
            <a:avLst/>
          </a:prstGeom>
          <a:noFill/>
          <a:ln cap="flat" cmpd="sng" w="38100">
            <a:solidFill>
              <a:srgbClr val="07074E"/>
            </a:solidFill>
            <a:prstDash val="solid"/>
            <a:round/>
            <a:headEnd len="med" w="med" type="none"/>
            <a:tailEnd len="med" w="med" type="none"/>
          </a:ln>
        </p:spPr>
      </p:cxnSp>
      <p:pic>
        <p:nvPicPr>
          <p:cNvPr id="407" name="Google Shape;407;p24"/>
          <p:cNvPicPr preferRelativeResize="0"/>
          <p:nvPr/>
        </p:nvPicPr>
        <p:blipFill>
          <a:blip r:embed="rId4">
            <a:alphaModFix/>
          </a:blip>
          <a:stretch>
            <a:fillRect/>
          </a:stretch>
        </p:blipFill>
        <p:spPr>
          <a:xfrm>
            <a:off x="6180025" y="5469863"/>
            <a:ext cx="2627932" cy="1745101"/>
          </a:xfrm>
          <a:prstGeom prst="rect">
            <a:avLst/>
          </a:prstGeom>
          <a:noFill/>
          <a:ln cap="flat" cmpd="sng" w="38100">
            <a:solidFill>
              <a:srgbClr val="CAD82A"/>
            </a:solidFill>
            <a:prstDash val="solid"/>
            <a:round/>
            <a:headEnd len="sm" w="sm" type="none"/>
            <a:tailEnd len="sm" w="sm" type="none"/>
          </a:ln>
        </p:spPr>
      </p:pic>
      <p:cxnSp>
        <p:nvCxnSpPr>
          <p:cNvPr id="408" name="Google Shape;408;p24"/>
          <p:cNvCxnSpPr/>
          <p:nvPr/>
        </p:nvCxnSpPr>
        <p:spPr>
          <a:xfrm>
            <a:off x="9052500" y="5601211"/>
            <a:ext cx="10500" cy="1422300"/>
          </a:xfrm>
          <a:prstGeom prst="straightConnector1">
            <a:avLst/>
          </a:prstGeom>
          <a:noFill/>
          <a:ln cap="flat" cmpd="sng" w="38100">
            <a:solidFill>
              <a:srgbClr val="CAD82A"/>
            </a:solidFill>
            <a:prstDash val="solid"/>
            <a:round/>
            <a:headEnd len="med" w="med" type="none"/>
            <a:tailEnd len="med" w="med" type="none"/>
          </a:ln>
        </p:spPr>
      </p:cxnSp>
      <p:sp>
        <p:nvSpPr>
          <p:cNvPr id="409" name="Google Shape;409;p24"/>
          <p:cNvSpPr txBox="1"/>
          <p:nvPr/>
        </p:nvSpPr>
        <p:spPr>
          <a:xfrm>
            <a:off x="6180025" y="7294675"/>
            <a:ext cx="3000000" cy="3000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latin typeface="Montserrat"/>
                <a:ea typeface="Montserrat"/>
                <a:cs typeface="Montserrat"/>
                <a:sym typeface="Montserrat"/>
              </a:rPr>
              <a:t>Image credit </a:t>
            </a:r>
            <a:r>
              <a:rPr lang="en" sz="700">
                <a:latin typeface="Montserrat"/>
                <a:ea typeface="Montserrat"/>
                <a:cs typeface="Montserrat"/>
                <a:sym typeface="Montserrat"/>
              </a:rPr>
              <a:t>Neil Palmer (CIAT) / Flickr </a:t>
            </a:r>
            <a:r>
              <a:rPr lang="en" sz="700" u="sng">
                <a:solidFill>
                  <a:schemeClr val="hlink"/>
                </a:solidFill>
                <a:latin typeface="Montserrat"/>
                <a:ea typeface="Montserrat"/>
                <a:cs typeface="Montserrat"/>
                <a:sym typeface="Montserrat"/>
                <a:hlinkClick r:id="rId5"/>
              </a:rPr>
              <a:t>https://www.flickr.com/photos/ciat/5740350168/in/photostream/</a:t>
            </a:r>
            <a:endParaRPr sz="700">
              <a:solidFill>
                <a:schemeClr val="dk1"/>
              </a:solidFill>
              <a:latin typeface="Montserrat"/>
              <a:ea typeface="Montserrat"/>
              <a:cs typeface="Montserrat"/>
              <a:sym typeface="Montserrat"/>
            </a:endParaRPr>
          </a:p>
        </p:txBody>
      </p:sp>
      <p:cxnSp>
        <p:nvCxnSpPr>
          <p:cNvPr id="410" name="Google Shape;410;p24"/>
          <p:cNvCxnSpPr/>
          <p:nvPr/>
        </p:nvCxnSpPr>
        <p:spPr>
          <a:xfrm flipH="1">
            <a:off x="6758400" y="1986725"/>
            <a:ext cx="7200" cy="1800300"/>
          </a:xfrm>
          <a:prstGeom prst="straightConnector1">
            <a:avLst/>
          </a:prstGeom>
          <a:noFill/>
          <a:ln cap="flat" cmpd="sng" w="38100">
            <a:solidFill>
              <a:srgbClr val="CAD82A"/>
            </a:solidFill>
            <a:prstDash val="solid"/>
            <a:round/>
            <a:headEnd len="med" w="med" type="none"/>
            <a:tailEnd len="med" w="med" type="none"/>
          </a:ln>
        </p:spPr>
      </p:cxnSp>
      <p:sp>
        <p:nvSpPr>
          <p:cNvPr id="411" name="Google Shape;411;p24"/>
          <p:cNvSpPr/>
          <p:nvPr/>
        </p:nvSpPr>
        <p:spPr>
          <a:xfrm>
            <a:off x="6608239" y="1669621"/>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12" name="Google Shape;412;p24"/>
          <p:cNvSpPr txBox="1"/>
          <p:nvPr/>
        </p:nvSpPr>
        <p:spPr>
          <a:xfrm>
            <a:off x="4952263" y="3902788"/>
            <a:ext cx="2828700" cy="1205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The 2007 Nobel Peace Prize is awarded jointly to the IPCC and U.S. Vice President Al Gore "for their efforts to build up and disseminate greater knowledge about man-made climate change, and to lay the foundations for the measures that are needed to counteract such change."</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pic>
        <p:nvPicPr>
          <p:cNvPr id="413" name="Google Shape;413;p24"/>
          <p:cNvPicPr preferRelativeResize="0"/>
          <p:nvPr/>
        </p:nvPicPr>
        <p:blipFill rotWithShape="1">
          <a:blip r:embed="rId6">
            <a:alphaModFix/>
          </a:blip>
          <a:srcRect b="33884" l="31464" r="26380" t="5358"/>
          <a:stretch/>
        </p:blipFill>
        <p:spPr>
          <a:xfrm>
            <a:off x="4898053" y="320700"/>
            <a:ext cx="1270048" cy="1225499"/>
          </a:xfrm>
          <a:prstGeom prst="rect">
            <a:avLst/>
          </a:prstGeom>
          <a:noFill/>
          <a:ln cap="flat" cmpd="sng" w="38100">
            <a:solidFill>
              <a:srgbClr val="CAD82A"/>
            </a:solidFill>
            <a:prstDash val="solid"/>
            <a:round/>
            <a:headEnd len="sm" w="sm" type="none"/>
            <a:tailEnd len="sm" w="sm" type="none"/>
          </a:ln>
        </p:spPr>
      </p:pic>
      <p:cxnSp>
        <p:nvCxnSpPr>
          <p:cNvPr id="414" name="Google Shape;414;p24"/>
          <p:cNvCxnSpPr/>
          <p:nvPr/>
        </p:nvCxnSpPr>
        <p:spPr>
          <a:xfrm flipH="1">
            <a:off x="6297450" y="538411"/>
            <a:ext cx="8700" cy="796200"/>
          </a:xfrm>
          <a:prstGeom prst="straightConnector1">
            <a:avLst/>
          </a:prstGeom>
          <a:noFill/>
          <a:ln cap="flat" cmpd="sng" w="38100">
            <a:solidFill>
              <a:srgbClr val="CAD82A"/>
            </a:solidFill>
            <a:prstDash val="solid"/>
            <a:round/>
            <a:headEnd len="med" w="med" type="none"/>
            <a:tailEnd len="med" w="med" type="none"/>
          </a:ln>
        </p:spPr>
      </p:cxnSp>
      <p:sp>
        <p:nvSpPr>
          <p:cNvPr id="415" name="Google Shape;415;p24"/>
          <p:cNvSpPr txBox="1"/>
          <p:nvPr/>
        </p:nvSpPr>
        <p:spPr>
          <a:xfrm>
            <a:off x="4799125" y="0"/>
            <a:ext cx="5073900" cy="4191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700">
                <a:latin typeface="Montserrat"/>
                <a:ea typeface="Montserrat"/>
                <a:cs typeface="Montserrat"/>
                <a:sym typeface="Montserrat"/>
              </a:rPr>
              <a:t>Photo Credit: </a:t>
            </a:r>
            <a:r>
              <a:rPr lang="en" sz="700">
                <a:latin typeface="Montserrat"/>
                <a:ea typeface="Montserrat"/>
                <a:cs typeface="Montserrat"/>
                <a:sym typeface="Montserrat"/>
              </a:rPr>
              <a:t>ProtoplasmaKid / Wikimedia Commons / CC-BY-SA 4.0</a:t>
            </a:r>
            <a:endParaRPr sz="700">
              <a:latin typeface="Montserrat"/>
              <a:ea typeface="Montserrat"/>
              <a:cs typeface="Montserrat"/>
              <a:sym typeface="Montserrat"/>
            </a:endParaRPr>
          </a:p>
        </p:txBody>
      </p:sp>
      <p:sp>
        <p:nvSpPr>
          <p:cNvPr id="416" name="Google Shape;416;p24"/>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20" name="Shape 420"/>
        <p:cNvGrpSpPr/>
        <p:nvPr/>
      </p:nvGrpSpPr>
      <p:grpSpPr>
        <a:xfrm>
          <a:off x="0" y="0"/>
          <a:ext cx="0" cy="0"/>
          <a:chOff x="0" y="0"/>
          <a:chExt cx="0" cy="0"/>
        </a:xfrm>
      </p:grpSpPr>
      <p:pic>
        <p:nvPicPr>
          <p:cNvPr id="421" name="Google Shape;421;p25"/>
          <p:cNvPicPr preferRelativeResize="0"/>
          <p:nvPr/>
        </p:nvPicPr>
        <p:blipFill>
          <a:blip r:embed="rId3">
            <a:alphaModFix/>
          </a:blip>
          <a:stretch>
            <a:fillRect/>
          </a:stretch>
        </p:blipFill>
        <p:spPr>
          <a:xfrm>
            <a:off x="3132687" y="5562587"/>
            <a:ext cx="3407700" cy="1853525"/>
          </a:xfrm>
          <a:prstGeom prst="rect">
            <a:avLst/>
          </a:prstGeom>
          <a:noFill/>
          <a:ln>
            <a:noFill/>
          </a:ln>
        </p:spPr>
      </p:pic>
      <p:sp>
        <p:nvSpPr>
          <p:cNvPr id="422" name="Google Shape;422;p25"/>
          <p:cNvSpPr txBox="1"/>
          <p:nvPr/>
        </p:nvSpPr>
        <p:spPr>
          <a:xfrm>
            <a:off x="893700" y="409950"/>
            <a:ext cx="27702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2011 </a:t>
            </a:r>
            <a:endParaRPr sz="9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Western black rhino goes extinct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due to poaching.</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423" name="Google Shape;423;p25"/>
          <p:cNvCxnSpPr/>
          <p:nvPr/>
        </p:nvCxnSpPr>
        <p:spPr>
          <a:xfrm>
            <a:off x="748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424" name="Google Shape;424;p25"/>
          <p:cNvSpPr/>
          <p:nvPr/>
        </p:nvSpPr>
        <p:spPr>
          <a:xfrm>
            <a:off x="594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25" name="Google Shape;425;p25"/>
          <p:cNvCxnSpPr/>
          <p:nvPr/>
        </p:nvCxnSpPr>
        <p:spPr>
          <a:xfrm rot="10800000">
            <a:off x="7378062" y="3806617"/>
            <a:ext cx="0" cy="1086300"/>
          </a:xfrm>
          <a:prstGeom prst="straightConnector1">
            <a:avLst/>
          </a:prstGeom>
          <a:noFill/>
          <a:ln cap="flat" cmpd="sng" w="38100">
            <a:solidFill>
              <a:srgbClr val="334270"/>
            </a:solidFill>
            <a:prstDash val="solid"/>
            <a:round/>
            <a:headEnd len="med" w="med" type="none"/>
            <a:tailEnd len="med" w="med" type="none"/>
          </a:ln>
        </p:spPr>
      </p:cxnSp>
      <p:sp>
        <p:nvSpPr>
          <p:cNvPr id="426" name="Google Shape;426;p25"/>
          <p:cNvSpPr/>
          <p:nvPr/>
        </p:nvSpPr>
        <p:spPr>
          <a:xfrm rot="10800000">
            <a:off x="7224312" y="4864500"/>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27" name="Google Shape;427;p25"/>
          <p:cNvCxnSpPr/>
          <p:nvPr/>
        </p:nvCxnSpPr>
        <p:spPr>
          <a:xfrm rot="10800000">
            <a:off x="3176546" y="3774950"/>
            <a:ext cx="0" cy="1225500"/>
          </a:xfrm>
          <a:prstGeom prst="straightConnector1">
            <a:avLst/>
          </a:prstGeom>
          <a:noFill/>
          <a:ln cap="flat" cmpd="sng" w="38100">
            <a:solidFill>
              <a:srgbClr val="07074E"/>
            </a:solidFill>
            <a:prstDash val="solid"/>
            <a:round/>
            <a:headEnd len="med" w="med" type="none"/>
            <a:tailEnd len="med" w="med" type="none"/>
          </a:ln>
        </p:spPr>
      </p:cxnSp>
      <p:sp>
        <p:nvSpPr>
          <p:cNvPr id="428" name="Google Shape;428;p25"/>
          <p:cNvSpPr/>
          <p:nvPr/>
        </p:nvSpPr>
        <p:spPr>
          <a:xfrm rot="10800000">
            <a:off x="3022796" y="5000373"/>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29" name="Google Shape;429;p25"/>
          <p:cNvSpPr txBox="1"/>
          <p:nvPr/>
        </p:nvSpPr>
        <p:spPr>
          <a:xfrm>
            <a:off x="3296696" y="3886200"/>
            <a:ext cx="2112300" cy="1205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latin typeface="Montserrat"/>
                <a:ea typeface="Montserrat"/>
                <a:cs typeface="Montserrat"/>
                <a:sym typeface="Montserrat"/>
              </a:rPr>
              <a:t>United Nations designates October 31, 2011, The Day of Seven Billion to mark the day that world human population reached 7 billion people.</a:t>
            </a:r>
            <a:endParaRPr sz="900">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Clr>
                <a:schemeClr val="dk1"/>
              </a:buClr>
              <a:buSzPts val="1100"/>
              <a:buFont typeface="Arial"/>
              <a:buNone/>
            </a:pPr>
            <a:r>
              <a:t/>
            </a:r>
            <a:endParaRPr sz="900">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latin typeface="Montserrat"/>
              <a:ea typeface="Montserrat"/>
              <a:cs typeface="Montserrat"/>
              <a:sym typeface="Montserrat"/>
            </a:endParaRPr>
          </a:p>
        </p:txBody>
      </p:sp>
      <p:sp>
        <p:nvSpPr>
          <p:cNvPr id="430" name="Google Shape;430;p25"/>
          <p:cNvSpPr txBox="1"/>
          <p:nvPr/>
        </p:nvSpPr>
        <p:spPr>
          <a:xfrm>
            <a:off x="7641300" y="3886200"/>
            <a:ext cx="2112300" cy="9237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2014</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IPCC releases its Fifth Assessment Report on the state of the climate, its impacts and the global solutions for climate mitigation and adaptation.</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sp>
        <p:nvSpPr>
          <p:cNvPr id="431" name="Google Shape;431;p25"/>
          <p:cNvSpPr txBox="1"/>
          <p:nvPr/>
        </p:nvSpPr>
        <p:spPr>
          <a:xfrm>
            <a:off x="3176789" y="2349529"/>
            <a:ext cx="3000000" cy="6192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700">
                <a:solidFill>
                  <a:srgbClr val="212124"/>
                </a:solidFill>
                <a:latin typeface="Montserrat"/>
                <a:ea typeface="Montserrat"/>
                <a:cs typeface="Montserrat"/>
                <a:sym typeface="Montserrat"/>
              </a:rPr>
              <a:t>Black Rhino calf - Kufara</a:t>
            </a:r>
            <a:endParaRPr b="1" sz="700">
              <a:solidFill>
                <a:srgbClr val="212124"/>
              </a:solidFill>
              <a:latin typeface="Montserrat"/>
              <a:ea typeface="Montserrat"/>
              <a:cs typeface="Montserrat"/>
              <a:sym typeface="Montserrat"/>
            </a:endParaRPr>
          </a:p>
          <a:p>
            <a:pPr indent="0" lvl="0" marL="0" rtl="0" algn="l">
              <a:lnSpc>
                <a:spcPct val="128571"/>
              </a:lnSpc>
              <a:spcBef>
                <a:spcPts val="0"/>
              </a:spcBef>
              <a:spcAft>
                <a:spcPts val="0"/>
              </a:spcAft>
              <a:buNone/>
            </a:pPr>
            <a:r>
              <a:rPr lang="en" sz="700">
                <a:solidFill>
                  <a:srgbClr val="212124"/>
                </a:solidFill>
                <a:latin typeface="Montserrat"/>
                <a:ea typeface="Montserrat"/>
                <a:cs typeface="Montserrat"/>
                <a:sym typeface="Montserrat"/>
              </a:rPr>
              <a:t>Taronga Western Plains Zoo - Dubbo - NSW</a:t>
            </a:r>
            <a:endParaRPr sz="700">
              <a:solidFill>
                <a:srgbClr val="212124"/>
              </a:solidFill>
              <a:latin typeface="Montserrat"/>
              <a:ea typeface="Montserrat"/>
              <a:cs typeface="Montserrat"/>
              <a:sym typeface="Montserrat"/>
            </a:endParaRPr>
          </a:p>
          <a:p>
            <a:pPr indent="0" lvl="0" marL="0" rtl="0" algn="l">
              <a:lnSpc>
                <a:spcPct val="128571"/>
              </a:lnSpc>
              <a:spcBef>
                <a:spcPts val="0"/>
              </a:spcBef>
              <a:spcAft>
                <a:spcPts val="0"/>
              </a:spcAft>
              <a:buNone/>
            </a:pPr>
            <a:r>
              <a:rPr lang="en" sz="700" u="sng">
                <a:solidFill>
                  <a:schemeClr val="hlink"/>
                </a:solidFill>
                <a:latin typeface="Montserrat"/>
                <a:ea typeface="Montserrat"/>
                <a:cs typeface="Montserrat"/>
                <a:sym typeface="Montserrat"/>
                <a:hlinkClick r:id="rId4"/>
              </a:rPr>
              <a:t>https://www.flickr.com/photos/bfra07/4641824922</a:t>
            </a:r>
            <a:endParaRPr sz="700">
              <a:solidFill>
                <a:srgbClr val="212124"/>
              </a:solidFill>
              <a:latin typeface="Montserrat"/>
              <a:ea typeface="Montserrat"/>
              <a:cs typeface="Montserrat"/>
              <a:sym typeface="Montserrat"/>
            </a:endParaRPr>
          </a:p>
        </p:txBody>
      </p:sp>
      <p:pic>
        <p:nvPicPr>
          <p:cNvPr id="432" name="Google Shape;432;p25"/>
          <p:cNvPicPr preferRelativeResize="0"/>
          <p:nvPr/>
        </p:nvPicPr>
        <p:blipFill>
          <a:blip r:embed="rId5">
            <a:alphaModFix/>
          </a:blip>
          <a:stretch>
            <a:fillRect/>
          </a:stretch>
        </p:blipFill>
        <p:spPr>
          <a:xfrm>
            <a:off x="3296700" y="409950"/>
            <a:ext cx="2830152" cy="1896225"/>
          </a:xfrm>
          <a:prstGeom prst="rect">
            <a:avLst/>
          </a:prstGeom>
          <a:noFill/>
          <a:ln cap="flat" cmpd="sng" w="38100">
            <a:solidFill>
              <a:srgbClr val="07074E"/>
            </a:solidFill>
            <a:prstDash val="solid"/>
            <a:round/>
            <a:headEnd len="sm" w="sm" type="none"/>
            <a:tailEnd len="sm" w="sm" type="none"/>
          </a:ln>
        </p:spPr>
      </p:pic>
      <p:cxnSp>
        <p:nvCxnSpPr>
          <p:cNvPr id="433" name="Google Shape;433;p25"/>
          <p:cNvCxnSpPr/>
          <p:nvPr/>
        </p:nvCxnSpPr>
        <p:spPr>
          <a:xfrm>
            <a:off x="3138600" y="493919"/>
            <a:ext cx="0" cy="1581000"/>
          </a:xfrm>
          <a:prstGeom prst="straightConnector1">
            <a:avLst/>
          </a:prstGeom>
          <a:noFill/>
          <a:ln cap="flat" cmpd="sng" w="38100">
            <a:solidFill>
              <a:srgbClr val="07074E"/>
            </a:solidFill>
            <a:prstDash val="solid"/>
            <a:round/>
            <a:headEnd len="med" w="med" type="none"/>
            <a:tailEnd len="med" w="med" type="none"/>
          </a:ln>
        </p:spPr>
      </p:cxnSp>
      <p:sp>
        <p:nvSpPr>
          <p:cNvPr id="434" name="Google Shape;434;p25"/>
          <p:cNvSpPr txBox="1"/>
          <p:nvPr/>
        </p:nvSpPr>
        <p:spPr>
          <a:xfrm>
            <a:off x="3137261" y="5524392"/>
            <a:ext cx="3407700" cy="1880400"/>
          </a:xfrm>
          <a:prstGeom prst="rect">
            <a:avLst/>
          </a:prstGeom>
          <a:noFill/>
          <a:ln cap="flat" cmpd="sng" w="38100">
            <a:solidFill>
              <a:srgbClr val="07074E"/>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cxnSp>
        <p:nvCxnSpPr>
          <p:cNvPr id="435" name="Google Shape;435;p25"/>
          <p:cNvCxnSpPr/>
          <p:nvPr/>
        </p:nvCxnSpPr>
        <p:spPr>
          <a:xfrm rot="10800000">
            <a:off x="3477348" y="5386799"/>
            <a:ext cx="1546800" cy="0"/>
          </a:xfrm>
          <a:prstGeom prst="straightConnector1">
            <a:avLst/>
          </a:prstGeom>
          <a:noFill/>
          <a:ln cap="flat" cmpd="sng" w="38100">
            <a:solidFill>
              <a:srgbClr val="07074E"/>
            </a:solidFill>
            <a:prstDash val="solid"/>
            <a:round/>
            <a:headEnd len="med" w="med" type="none"/>
            <a:tailEnd len="med" w="med" type="none"/>
          </a:ln>
        </p:spPr>
      </p:cxnSp>
      <p:cxnSp>
        <p:nvCxnSpPr>
          <p:cNvPr id="436" name="Google Shape;436;p25"/>
          <p:cNvCxnSpPr/>
          <p:nvPr/>
        </p:nvCxnSpPr>
        <p:spPr>
          <a:xfrm>
            <a:off x="6780450" y="2684616"/>
            <a:ext cx="0" cy="1086300"/>
          </a:xfrm>
          <a:prstGeom prst="straightConnector1">
            <a:avLst/>
          </a:prstGeom>
          <a:noFill/>
          <a:ln cap="flat" cmpd="sng" w="38100">
            <a:solidFill>
              <a:srgbClr val="CAD82A"/>
            </a:solidFill>
            <a:prstDash val="solid"/>
            <a:round/>
            <a:headEnd len="med" w="med" type="none"/>
            <a:tailEnd len="med" w="med" type="none"/>
          </a:ln>
        </p:spPr>
      </p:cxnSp>
      <p:sp>
        <p:nvSpPr>
          <p:cNvPr id="437" name="Google Shape;437;p25"/>
          <p:cNvSpPr/>
          <p:nvPr/>
        </p:nvSpPr>
        <p:spPr>
          <a:xfrm>
            <a:off x="6626700" y="2395932"/>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38" name="Google Shape;438;p25"/>
          <p:cNvSpPr txBox="1"/>
          <p:nvPr/>
        </p:nvSpPr>
        <p:spPr>
          <a:xfrm>
            <a:off x="7031700" y="2048100"/>
            <a:ext cx="2569500" cy="9237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2013</a:t>
            </a:r>
            <a:endParaRPr sz="2600">
              <a:solidFill>
                <a:schemeClr val="dk1"/>
              </a:solidFill>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Sea winds bring massive air pollution from mainland China to Japan demonstrating that major national polluters are not the only ones who incur the damaging impacts.</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sp>
        <p:nvSpPr>
          <p:cNvPr id="439" name="Google Shape;439;p25"/>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43" name="Shape 443"/>
        <p:cNvGrpSpPr/>
        <p:nvPr/>
      </p:nvGrpSpPr>
      <p:grpSpPr>
        <a:xfrm>
          <a:off x="0" y="0"/>
          <a:ext cx="0" cy="0"/>
          <a:chOff x="0" y="0"/>
          <a:chExt cx="0" cy="0"/>
        </a:xfrm>
      </p:grpSpPr>
      <p:sp>
        <p:nvSpPr>
          <p:cNvPr id="444" name="Google Shape;444;p26"/>
          <p:cNvSpPr txBox="1"/>
          <p:nvPr/>
        </p:nvSpPr>
        <p:spPr>
          <a:xfrm>
            <a:off x="955500" y="409950"/>
            <a:ext cx="26259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2015 </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At COP 21 on December 12,2015 195 countries adopt the Paris Agreement, the world’s first international agreement to keep total anthropogenic global warming to “well below” 2 degrees Celsius.</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445" name="Google Shape;445;p26"/>
          <p:cNvCxnSpPr/>
          <p:nvPr/>
        </p:nvCxnSpPr>
        <p:spPr>
          <a:xfrm>
            <a:off x="748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446" name="Google Shape;446;p26"/>
          <p:cNvSpPr/>
          <p:nvPr/>
        </p:nvSpPr>
        <p:spPr>
          <a:xfrm>
            <a:off x="594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47" name="Google Shape;447;p26"/>
          <p:cNvCxnSpPr/>
          <p:nvPr/>
        </p:nvCxnSpPr>
        <p:spPr>
          <a:xfrm>
            <a:off x="1661554" y="2696126"/>
            <a:ext cx="0" cy="1086300"/>
          </a:xfrm>
          <a:prstGeom prst="straightConnector1">
            <a:avLst/>
          </a:prstGeom>
          <a:noFill/>
          <a:ln cap="flat" cmpd="sng" w="38100">
            <a:solidFill>
              <a:srgbClr val="CAD82A"/>
            </a:solidFill>
            <a:prstDash val="solid"/>
            <a:round/>
            <a:headEnd len="med" w="med" type="none"/>
            <a:tailEnd len="med" w="med" type="none"/>
          </a:ln>
        </p:spPr>
      </p:cxnSp>
      <p:sp>
        <p:nvSpPr>
          <p:cNvPr id="448" name="Google Shape;448;p26"/>
          <p:cNvSpPr/>
          <p:nvPr/>
        </p:nvSpPr>
        <p:spPr>
          <a:xfrm>
            <a:off x="1507804" y="2407442"/>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49" name="Google Shape;449;p26"/>
          <p:cNvCxnSpPr/>
          <p:nvPr/>
        </p:nvCxnSpPr>
        <p:spPr>
          <a:xfrm rot="10800000">
            <a:off x="1042946" y="3784654"/>
            <a:ext cx="0" cy="800700"/>
          </a:xfrm>
          <a:prstGeom prst="straightConnector1">
            <a:avLst/>
          </a:prstGeom>
          <a:noFill/>
          <a:ln cap="flat" cmpd="sng" w="38100">
            <a:solidFill>
              <a:srgbClr val="CAD82A"/>
            </a:solidFill>
            <a:prstDash val="solid"/>
            <a:round/>
            <a:headEnd len="med" w="med" type="none"/>
            <a:tailEnd len="med" w="med" type="none"/>
          </a:ln>
        </p:spPr>
      </p:cxnSp>
      <p:sp>
        <p:nvSpPr>
          <p:cNvPr id="450" name="Google Shape;450;p26"/>
          <p:cNvSpPr/>
          <p:nvPr/>
        </p:nvSpPr>
        <p:spPr>
          <a:xfrm rot="10800000">
            <a:off x="889196" y="4585276"/>
            <a:ext cx="307500" cy="317100"/>
          </a:xfrm>
          <a:prstGeom prst="ellipse">
            <a:avLst/>
          </a:prstGeom>
          <a:solidFill>
            <a:srgbClr val="CAD82A"/>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51" name="Google Shape;451;p26"/>
          <p:cNvSpPr txBox="1"/>
          <p:nvPr/>
        </p:nvSpPr>
        <p:spPr>
          <a:xfrm>
            <a:off x="1914117" y="2572150"/>
            <a:ext cx="2112300" cy="9237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The Paris Agreement enters into legal force in November 2016, just 11 months from its adoption.</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sp>
        <p:nvSpPr>
          <p:cNvPr id="452" name="Google Shape;452;p26"/>
          <p:cNvSpPr txBox="1"/>
          <p:nvPr/>
        </p:nvSpPr>
        <p:spPr>
          <a:xfrm>
            <a:off x="1269350" y="3907988"/>
            <a:ext cx="30165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2016</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The Paris Agreement is signed by 174 countries and the European Union in a ceremony at United Nations headquarters on Earth Day.</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453" name="Google Shape;453;p26"/>
          <p:cNvCxnSpPr/>
          <p:nvPr/>
        </p:nvCxnSpPr>
        <p:spPr>
          <a:xfrm>
            <a:off x="5559120" y="2867400"/>
            <a:ext cx="3600" cy="942600"/>
          </a:xfrm>
          <a:prstGeom prst="straightConnector1">
            <a:avLst/>
          </a:prstGeom>
          <a:noFill/>
          <a:ln cap="flat" cmpd="sng" w="38100">
            <a:solidFill>
              <a:srgbClr val="DBF93F"/>
            </a:solidFill>
            <a:prstDash val="solid"/>
            <a:round/>
            <a:headEnd len="med" w="med" type="none"/>
            <a:tailEnd len="med" w="med" type="none"/>
          </a:ln>
        </p:spPr>
      </p:cxnSp>
      <p:sp>
        <p:nvSpPr>
          <p:cNvPr id="454" name="Google Shape;454;p26"/>
          <p:cNvSpPr/>
          <p:nvPr/>
        </p:nvSpPr>
        <p:spPr>
          <a:xfrm>
            <a:off x="5405370" y="2578717"/>
            <a:ext cx="307500" cy="317100"/>
          </a:xfrm>
          <a:prstGeom prst="ellipse">
            <a:avLst/>
          </a:prstGeom>
          <a:solidFill>
            <a:srgbClr val="DBF93F"/>
          </a:solidFill>
          <a:ln cap="flat" cmpd="sng" w="9525">
            <a:solidFill>
              <a:srgbClr val="DBF93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55" name="Google Shape;455;p26"/>
          <p:cNvSpPr txBox="1"/>
          <p:nvPr/>
        </p:nvSpPr>
        <p:spPr>
          <a:xfrm>
            <a:off x="5822350" y="2438400"/>
            <a:ext cx="3542700" cy="8091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solidFill>
                  <a:schemeClr val="dk1"/>
                </a:solidFill>
                <a:latin typeface="Montserrat Black"/>
                <a:ea typeface="Montserrat Black"/>
                <a:cs typeface="Montserrat Black"/>
                <a:sym typeface="Montserrat Black"/>
              </a:rPr>
              <a:t>2018</a:t>
            </a:r>
            <a:endParaRPr sz="2600">
              <a:solidFill>
                <a:schemeClr val="dk1"/>
              </a:solidFill>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The Intergovernmental Panel on Climate Change releases its Special Report on 1.5 Degrees of Global Warming, which warns that the world has just twelve years to halve its emissions to avoid the worst impacts of climate change.</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cxnSp>
        <p:nvCxnSpPr>
          <p:cNvPr id="456" name="Google Shape;456;p26"/>
          <p:cNvCxnSpPr/>
          <p:nvPr/>
        </p:nvCxnSpPr>
        <p:spPr>
          <a:xfrm rot="10800000">
            <a:off x="4775446" y="3826397"/>
            <a:ext cx="0" cy="1805400"/>
          </a:xfrm>
          <a:prstGeom prst="straightConnector1">
            <a:avLst/>
          </a:prstGeom>
          <a:noFill/>
          <a:ln cap="flat" cmpd="sng" w="38100">
            <a:solidFill>
              <a:srgbClr val="334270"/>
            </a:solidFill>
            <a:prstDash val="solid"/>
            <a:round/>
            <a:headEnd len="med" w="med" type="none"/>
            <a:tailEnd len="med" w="med" type="none"/>
          </a:ln>
        </p:spPr>
      </p:cxnSp>
      <p:sp>
        <p:nvSpPr>
          <p:cNvPr id="457" name="Google Shape;457;p26"/>
          <p:cNvSpPr/>
          <p:nvPr/>
        </p:nvSpPr>
        <p:spPr>
          <a:xfrm rot="10800000">
            <a:off x="4631571" y="5623404"/>
            <a:ext cx="307500" cy="317100"/>
          </a:xfrm>
          <a:prstGeom prst="ellipse">
            <a:avLst/>
          </a:prstGeom>
          <a:solidFill>
            <a:srgbClr val="334270"/>
          </a:solidFill>
          <a:ln cap="flat" cmpd="sng" w="9525">
            <a:solidFill>
              <a:srgbClr val="33427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58" name="Google Shape;458;p26"/>
          <p:cNvSpPr txBox="1"/>
          <p:nvPr/>
        </p:nvSpPr>
        <p:spPr>
          <a:xfrm>
            <a:off x="4910750" y="4248225"/>
            <a:ext cx="23631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2017</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U.S. President Donald Trump announces his intent to withdraw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the United States — the  world’s second-largest emitter — from the Paris Agreement.</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459" name="Google Shape;459;p26"/>
          <p:cNvCxnSpPr/>
          <p:nvPr/>
        </p:nvCxnSpPr>
        <p:spPr>
          <a:xfrm rot="10800000">
            <a:off x="7708696" y="3763917"/>
            <a:ext cx="0" cy="1060500"/>
          </a:xfrm>
          <a:prstGeom prst="straightConnector1">
            <a:avLst/>
          </a:prstGeom>
          <a:noFill/>
          <a:ln cap="flat" cmpd="sng" w="38100">
            <a:solidFill>
              <a:srgbClr val="3B4C80"/>
            </a:solidFill>
            <a:prstDash val="solid"/>
            <a:round/>
            <a:headEnd len="med" w="med" type="none"/>
            <a:tailEnd len="med" w="med" type="none"/>
          </a:ln>
        </p:spPr>
      </p:cxnSp>
      <p:sp>
        <p:nvSpPr>
          <p:cNvPr id="460" name="Google Shape;460;p26"/>
          <p:cNvSpPr/>
          <p:nvPr/>
        </p:nvSpPr>
        <p:spPr>
          <a:xfrm rot="10800000">
            <a:off x="7554946" y="4824417"/>
            <a:ext cx="307500" cy="317100"/>
          </a:xfrm>
          <a:prstGeom prst="ellipse">
            <a:avLst/>
          </a:prstGeom>
          <a:solidFill>
            <a:srgbClr val="3B4C80"/>
          </a:solidFill>
          <a:ln cap="flat" cmpd="sng" w="9525">
            <a:solidFill>
              <a:srgbClr val="3B4C80"/>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61" name="Google Shape;461;p26"/>
          <p:cNvSpPr txBox="1"/>
          <p:nvPr/>
        </p:nvSpPr>
        <p:spPr>
          <a:xfrm>
            <a:off x="7898750" y="4006088"/>
            <a:ext cx="2030400" cy="1047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600">
                <a:latin typeface="Montserrat Black"/>
                <a:ea typeface="Montserrat Black"/>
                <a:cs typeface="Montserrat Black"/>
                <a:sym typeface="Montserrat Black"/>
              </a:rPr>
              <a:t>2019</a:t>
            </a:r>
            <a:endParaRPr sz="2600">
              <a:latin typeface="Montserrat Black"/>
              <a:ea typeface="Montserrat Black"/>
              <a:cs typeface="Montserrat Black"/>
              <a:sym typeface="Montserrat Black"/>
            </a:endParaRPr>
          </a:p>
          <a:p>
            <a:pPr indent="0" lvl="0" marL="0" rtl="0" algn="l">
              <a:lnSpc>
                <a:spcPct val="100000"/>
              </a:lnSpc>
              <a:spcBef>
                <a:spcPts val="0"/>
              </a:spcBef>
              <a:spcAft>
                <a:spcPts val="0"/>
              </a:spcAft>
              <a:buNone/>
            </a:pPr>
            <a:r>
              <a:rPr lang="en" sz="900">
                <a:solidFill>
                  <a:schemeClr val="dk1"/>
                </a:solidFill>
                <a:latin typeface="Montserrat"/>
                <a:ea typeface="Montserrat"/>
                <a:cs typeface="Montserrat"/>
                <a:sym typeface="Montserrat"/>
              </a:rPr>
              <a:t>The IPCC releases two landmark reports on climate impacts on land and agriculture, and oceans and the cryosphere.</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pic>
        <p:nvPicPr>
          <p:cNvPr id="462" name="Google Shape;462;p26"/>
          <p:cNvPicPr preferRelativeResize="0"/>
          <p:nvPr/>
        </p:nvPicPr>
        <p:blipFill>
          <a:blip r:embed="rId3">
            <a:alphaModFix/>
          </a:blip>
          <a:stretch>
            <a:fillRect/>
          </a:stretch>
        </p:blipFill>
        <p:spPr>
          <a:xfrm>
            <a:off x="3853599" y="146500"/>
            <a:ext cx="2706409" cy="1805400"/>
          </a:xfrm>
          <a:prstGeom prst="rect">
            <a:avLst/>
          </a:prstGeom>
          <a:noFill/>
          <a:ln cap="flat" cmpd="sng" w="38100">
            <a:solidFill>
              <a:srgbClr val="07074E"/>
            </a:solidFill>
            <a:prstDash val="solid"/>
            <a:round/>
            <a:headEnd len="sm" w="sm" type="none"/>
            <a:tailEnd len="sm" w="sm" type="none"/>
          </a:ln>
        </p:spPr>
      </p:pic>
      <p:cxnSp>
        <p:nvCxnSpPr>
          <p:cNvPr id="463" name="Google Shape;463;p26"/>
          <p:cNvCxnSpPr/>
          <p:nvPr/>
        </p:nvCxnSpPr>
        <p:spPr>
          <a:xfrm>
            <a:off x="3672000" y="265319"/>
            <a:ext cx="0" cy="1581000"/>
          </a:xfrm>
          <a:prstGeom prst="straightConnector1">
            <a:avLst/>
          </a:prstGeom>
          <a:noFill/>
          <a:ln cap="flat" cmpd="sng" w="38100">
            <a:solidFill>
              <a:srgbClr val="07074E"/>
            </a:solidFill>
            <a:prstDash val="solid"/>
            <a:round/>
            <a:headEnd len="med" w="med" type="none"/>
            <a:tailEnd len="med" w="med" type="none"/>
          </a:ln>
        </p:spPr>
      </p:cxnSp>
      <p:sp>
        <p:nvSpPr>
          <p:cNvPr id="464" name="Google Shape;464;p26"/>
          <p:cNvSpPr txBox="1"/>
          <p:nvPr/>
        </p:nvSpPr>
        <p:spPr>
          <a:xfrm>
            <a:off x="3732525" y="1952950"/>
            <a:ext cx="4716600" cy="6192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700">
                <a:solidFill>
                  <a:srgbClr val="212124"/>
                </a:solidFill>
                <a:latin typeface="Montserrat"/>
                <a:ea typeface="Montserrat"/>
                <a:cs typeface="Montserrat"/>
                <a:sym typeface="Montserrat"/>
              </a:rPr>
              <a:t>State Department photo</a:t>
            </a:r>
            <a:endParaRPr sz="700">
              <a:solidFill>
                <a:srgbClr val="212124"/>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700" u="sng">
                <a:solidFill>
                  <a:schemeClr val="hlink"/>
                </a:solidFill>
                <a:latin typeface="Montserrat"/>
                <a:ea typeface="Montserrat"/>
                <a:cs typeface="Montserrat"/>
                <a:sym typeface="Montserrat"/>
                <a:hlinkClick r:id="rId4"/>
              </a:rPr>
              <a:t>https://www.flickr.com/photos/statephotos/23076185424</a:t>
            </a:r>
            <a:endParaRPr sz="700">
              <a:solidFill>
                <a:srgbClr val="212124"/>
              </a:solidFill>
              <a:latin typeface="Montserrat"/>
              <a:ea typeface="Montserrat"/>
              <a:cs typeface="Montserrat"/>
              <a:sym typeface="Montserrat"/>
            </a:endParaRPr>
          </a:p>
        </p:txBody>
      </p:sp>
      <p:pic>
        <p:nvPicPr>
          <p:cNvPr id="465" name="Google Shape;465;p26"/>
          <p:cNvPicPr preferRelativeResize="0"/>
          <p:nvPr/>
        </p:nvPicPr>
        <p:blipFill>
          <a:blip r:embed="rId5">
            <a:alphaModFix/>
          </a:blip>
          <a:stretch>
            <a:fillRect/>
          </a:stretch>
        </p:blipFill>
        <p:spPr>
          <a:xfrm>
            <a:off x="1044300" y="5298075"/>
            <a:ext cx="3326750" cy="2027000"/>
          </a:xfrm>
          <a:prstGeom prst="rect">
            <a:avLst/>
          </a:prstGeom>
          <a:noFill/>
          <a:ln cap="flat" cmpd="sng" w="38100">
            <a:solidFill>
              <a:srgbClr val="CAD82A"/>
            </a:solidFill>
            <a:prstDash val="solid"/>
            <a:round/>
            <a:headEnd len="sm" w="sm" type="none"/>
            <a:tailEnd len="sm" w="sm" type="none"/>
          </a:ln>
        </p:spPr>
      </p:pic>
      <p:cxnSp>
        <p:nvCxnSpPr>
          <p:cNvPr id="466" name="Google Shape;466;p26"/>
          <p:cNvCxnSpPr/>
          <p:nvPr/>
        </p:nvCxnSpPr>
        <p:spPr>
          <a:xfrm>
            <a:off x="1193553" y="5140084"/>
            <a:ext cx="1756500" cy="0"/>
          </a:xfrm>
          <a:prstGeom prst="straightConnector1">
            <a:avLst/>
          </a:prstGeom>
          <a:noFill/>
          <a:ln cap="flat" cmpd="sng" w="38100">
            <a:solidFill>
              <a:srgbClr val="CAD82A"/>
            </a:solidFill>
            <a:prstDash val="solid"/>
            <a:round/>
            <a:headEnd len="med" w="med" type="none"/>
            <a:tailEnd len="med" w="med" type="none"/>
          </a:ln>
        </p:spPr>
      </p:cxnSp>
      <p:sp>
        <p:nvSpPr>
          <p:cNvPr id="467" name="Google Shape;467;p26"/>
          <p:cNvSpPr txBox="1"/>
          <p:nvPr/>
        </p:nvSpPr>
        <p:spPr>
          <a:xfrm>
            <a:off x="941985" y="7325075"/>
            <a:ext cx="4716600" cy="6192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700">
                <a:solidFill>
                  <a:srgbClr val="212124"/>
                </a:solidFill>
                <a:latin typeface="Montserrat"/>
                <a:ea typeface="Montserrat"/>
                <a:cs typeface="Montserrat"/>
                <a:sym typeface="Montserrat"/>
              </a:rPr>
              <a:t>State Department photo</a:t>
            </a:r>
            <a:endParaRPr sz="700">
              <a:solidFill>
                <a:srgbClr val="212124"/>
              </a:solidFill>
              <a:latin typeface="Montserrat"/>
              <a:ea typeface="Montserrat"/>
              <a:cs typeface="Montserrat"/>
              <a:sym typeface="Montserrat"/>
            </a:endParaRPr>
          </a:p>
          <a:p>
            <a:pPr indent="0" lvl="0" marL="0" rtl="0" algn="l">
              <a:lnSpc>
                <a:spcPct val="100000"/>
              </a:lnSpc>
              <a:spcBef>
                <a:spcPts val="0"/>
              </a:spcBef>
              <a:spcAft>
                <a:spcPts val="0"/>
              </a:spcAft>
              <a:buNone/>
            </a:pPr>
            <a:r>
              <a:rPr lang="en" sz="700" u="sng">
                <a:solidFill>
                  <a:schemeClr val="hlink"/>
                </a:solidFill>
                <a:latin typeface="Montserrat"/>
                <a:ea typeface="Montserrat"/>
                <a:cs typeface="Montserrat"/>
                <a:sym typeface="Montserrat"/>
                <a:hlinkClick r:id="rId6"/>
              </a:rPr>
              <a:t>https://www.flickr.com/photos/statephotos/26307463260</a:t>
            </a:r>
            <a:endParaRPr sz="700">
              <a:solidFill>
                <a:srgbClr val="212124"/>
              </a:solidFill>
              <a:latin typeface="Montserrat"/>
              <a:ea typeface="Montserrat"/>
              <a:cs typeface="Montserrat"/>
              <a:sym typeface="Montserrat"/>
            </a:endParaRPr>
          </a:p>
        </p:txBody>
      </p:sp>
      <p:sp>
        <p:nvSpPr>
          <p:cNvPr id="468" name="Google Shape;468;p26"/>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69" name="Google Shape;469;p26"/>
          <p:cNvCxnSpPr/>
          <p:nvPr/>
        </p:nvCxnSpPr>
        <p:spPr>
          <a:xfrm>
            <a:off x="7325870" y="3822875"/>
            <a:ext cx="18900" cy="2420700"/>
          </a:xfrm>
          <a:prstGeom prst="straightConnector1">
            <a:avLst/>
          </a:prstGeom>
          <a:noFill/>
          <a:ln cap="flat" cmpd="sng" w="38100">
            <a:solidFill>
              <a:srgbClr val="DBF93F"/>
            </a:solidFill>
            <a:prstDash val="solid"/>
            <a:round/>
            <a:headEnd len="med" w="med" type="none"/>
            <a:tailEnd len="med" w="med" type="none"/>
          </a:ln>
        </p:spPr>
      </p:cxnSp>
      <p:sp>
        <p:nvSpPr>
          <p:cNvPr id="470" name="Google Shape;470;p26"/>
          <p:cNvSpPr/>
          <p:nvPr/>
        </p:nvSpPr>
        <p:spPr>
          <a:xfrm>
            <a:off x="7181570" y="6153017"/>
            <a:ext cx="307500" cy="317100"/>
          </a:xfrm>
          <a:prstGeom prst="ellipse">
            <a:avLst/>
          </a:prstGeom>
          <a:solidFill>
            <a:srgbClr val="DBF93F"/>
          </a:solidFill>
          <a:ln cap="flat" cmpd="sng" w="9525">
            <a:solidFill>
              <a:srgbClr val="DBF93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1" name="Google Shape;471;p26"/>
          <p:cNvSpPr txBox="1"/>
          <p:nvPr/>
        </p:nvSpPr>
        <p:spPr>
          <a:xfrm>
            <a:off x="7657942" y="5938775"/>
            <a:ext cx="2112300" cy="9237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en" sz="900">
                <a:solidFill>
                  <a:schemeClr val="dk1"/>
                </a:solidFill>
                <a:latin typeface="Montserrat"/>
                <a:ea typeface="Montserrat"/>
                <a:cs typeface="Montserrat"/>
                <a:sym typeface="Montserrat"/>
              </a:rPr>
              <a:t>16-year-old Greta Thunberg strikes outside of Swedish Parliament to protest political inaction on climate change. Thunberg’s strikes further the growing youth climate movement through the Fridays for Future youth strikes worldwide</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p:txBody>
      </p:sp>
      <p:pic>
        <p:nvPicPr>
          <p:cNvPr id="472" name="Google Shape;472;p26"/>
          <p:cNvPicPr preferRelativeResize="0"/>
          <p:nvPr/>
        </p:nvPicPr>
        <p:blipFill rotWithShape="1">
          <a:blip r:embed="rId7">
            <a:alphaModFix/>
          </a:blip>
          <a:srcRect b="0" l="0" r="24772" t="0"/>
          <a:stretch/>
        </p:blipFill>
        <p:spPr>
          <a:xfrm>
            <a:off x="5199612" y="5819775"/>
            <a:ext cx="1697774" cy="1505300"/>
          </a:xfrm>
          <a:prstGeom prst="rect">
            <a:avLst/>
          </a:prstGeom>
          <a:noFill/>
          <a:ln cap="flat" cmpd="sng" w="38100">
            <a:solidFill>
              <a:srgbClr val="DBF93F"/>
            </a:solidFill>
            <a:prstDash val="solid"/>
            <a:round/>
            <a:headEnd len="sm" w="sm" type="none"/>
            <a:tailEnd len="sm" w="sm" type="none"/>
          </a:ln>
        </p:spPr>
      </p:pic>
      <p:cxnSp>
        <p:nvCxnSpPr>
          <p:cNvPr id="473" name="Google Shape;473;p26"/>
          <p:cNvCxnSpPr/>
          <p:nvPr/>
        </p:nvCxnSpPr>
        <p:spPr>
          <a:xfrm>
            <a:off x="7031063" y="5754638"/>
            <a:ext cx="16800" cy="1156500"/>
          </a:xfrm>
          <a:prstGeom prst="straightConnector1">
            <a:avLst/>
          </a:prstGeom>
          <a:noFill/>
          <a:ln cap="flat" cmpd="sng" w="38100">
            <a:solidFill>
              <a:srgbClr val="DBF93F"/>
            </a:solidFill>
            <a:prstDash val="solid"/>
            <a:round/>
            <a:headEnd len="med" w="med" type="none"/>
            <a:tailEnd len="med" w="med" type="none"/>
          </a:ln>
        </p:spPr>
      </p:cxnSp>
      <p:sp>
        <p:nvSpPr>
          <p:cNvPr id="474" name="Google Shape;474;p26"/>
          <p:cNvSpPr txBox="1"/>
          <p:nvPr/>
        </p:nvSpPr>
        <p:spPr>
          <a:xfrm>
            <a:off x="5155548" y="7370550"/>
            <a:ext cx="2363100" cy="6192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rPr lang="en" sz="700">
                <a:solidFill>
                  <a:srgbClr val="212124"/>
                </a:solidFill>
                <a:latin typeface="Montserrat"/>
                <a:ea typeface="Montserrat"/>
                <a:cs typeface="Montserrat"/>
                <a:sym typeface="Montserrat"/>
              </a:rPr>
              <a:t>Photo Credit: Anders Hellberg/Anderspangpang via Wikimedia Commons</a:t>
            </a:r>
            <a:endParaRPr sz="700">
              <a:solidFill>
                <a:srgbClr val="212124"/>
              </a:solidFill>
              <a:latin typeface="Montserrat"/>
              <a:ea typeface="Montserrat"/>
              <a:cs typeface="Montserrat"/>
              <a:sym typeface="Montserrat"/>
            </a:endParaRPr>
          </a:p>
        </p:txBody>
      </p:sp>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78" name="Shape 478"/>
        <p:cNvGrpSpPr/>
        <p:nvPr/>
      </p:nvGrpSpPr>
      <p:grpSpPr>
        <a:xfrm>
          <a:off x="0" y="0"/>
          <a:ext cx="0" cy="0"/>
          <a:chOff x="0" y="0"/>
          <a:chExt cx="0" cy="0"/>
        </a:xfrm>
      </p:grpSpPr>
      <p:sp>
        <p:nvSpPr>
          <p:cNvPr id="479" name="Google Shape;479;p27"/>
          <p:cNvSpPr txBox="1"/>
          <p:nvPr/>
        </p:nvSpPr>
        <p:spPr>
          <a:xfrm>
            <a:off x="893700" y="409950"/>
            <a:ext cx="3016500" cy="10470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Clr>
                <a:schemeClr val="dk1"/>
              </a:buClr>
              <a:buSzPts val="1100"/>
              <a:buFont typeface="Arial"/>
              <a:buNone/>
            </a:pPr>
            <a:r>
              <a:rPr lang="en" sz="2600">
                <a:latin typeface="Montserrat Black"/>
                <a:ea typeface="Montserrat Black"/>
                <a:cs typeface="Montserrat Black"/>
                <a:sym typeface="Montserrat Black"/>
              </a:rPr>
              <a:t>April 22, 2020</a:t>
            </a:r>
            <a:endParaRPr sz="2600">
              <a:latin typeface="Montserrat Black"/>
              <a:ea typeface="Montserrat Black"/>
              <a:cs typeface="Montserrat Black"/>
              <a:sym typeface="Montserrat Black"/>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Earth Day marks 50 years with global mobilizations to activate more than a billion people worldwide.</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cxnSp>
        <p:nvCxnSpPr>
          <p:cNvPr id="480" name="Google Shape;480;p27"/>
          <p:cNvCxnSpPr/>
          <p:nvPr/>
        </p:nvCxnSpPr>
        <p:spPr>
          <a:xfrm>
            <a:off x="748400" y="839973"/>
            <a:ext cx="0" cy="2953500"/>
          </a:xfrm>
          <a:prstGeom prst="straightConnector1">
            <a:avLst/>
          </a:prstGeom>
          <a:noFill/>
          <a:ln cap="flat" cmpd="sng" w="38100">
            <a:solidFill>
              <a:srgbClr val="07074E"/>
            </a:solidFill>
            <a:prstDash val="solid"/>
            <a:round/>
            <a:headEnd len="med" w="med" type="none"/>
            <a:tailEnd len="med" w="med" type="none"/>
          </a:ln>
        </p:spPr>
      </p:cxnSp>
      <p:sp>
        <p:nvSpPr>
          <p:cNvPr id="481" name="Google Shape;481;p27"/>
          <p:cNvSpPr/>
          <p:nvPr/>
        </p:nvSpPr>
        <p:spPr>
          <a:xfrm>
            <a:off x="594650" y="522950"/>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82" name="Google Shape;482;p27"/>
          <p:cNvCxnSpPr>
            <a:stCxn id="483" idx="0"/>
          </p:cNvCxnSpPr>
          <p:nvPr/>
        </p:nvCxnSpPr>
        <p:spPr>
          <a:xfrm>
            <a:off x="4416120" y="1117575"/>
            <a:ext cx="0" cy="2661600"/>
          </a:xfrm>
          <a:prstGeom prst="straightConnector1">
            <a:avLst/>
          </a:prstGeom>
          <a:noFill/>
          <a:ln cap="flat" cmpd="sng" w="38100">
            <a:solidFill>
              <a:srgbClr val="07074E"/>
            </a:solidFill>
            <a:prstDash val="solid"/>
            <a:round/>
            <a:headEnd len="med" w="med" type="none"/>
            <a:tailEnd len="med" w="med" type="none"/>
          </a:ln>
        </p:spPr>
      </p:cxnSp>
      <p:sp>
        <p:nvSpPr>
          <p:cNvPr id="483" name="Google Shape;483;p27"/>
          <p:cNvSpPr/>
          <p:nvPr/>
        </p:nvSpPr>
        <p:spPr>
          <a:xfrm>
            <a:off x="4262370" y="1117575"/>
            <a:ext cx="307500" cy="317100"/>
          </a:xfrm>
          <a:prstGeom prst="ellipse">
            <a:avLst/>
          </a:prstGeom>
          <a:solidFill>
            <a:srgbClr val="07074E"/>
          </a:solidFill>
          <a:ln cap="flat" cmpd="sng" w="9525">
            <a:solidFill>
              <a:srgbClr val="CAD82A"/>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84" name="Google Shape;484;p27"/>
          <p:cNvCxnSpPr/>
          <p:nvPr/>
        </p:nvCxnSpPr>
        <p:spPr>
          <a:xfrm rot="10800000">
            <a:off x="1271546" y="3780482"/>
            <a:ext cx="0" cy="1225500"/>
          </a:xfrm>
          <a:prstGeom prst="straightConnector1">
            <a:avLst/>
          </a:prstGeom>
          <a:noFill/>
          <a:ln cap="flat" cmpd="sng" w="38100">
            <a:solidFill>
              <a:srgbClr val="07074E"/>
            </a:solidFill>
            <a:prstDash val="solid"/>
            <a:round/>
            <a:headEnd len="med" w="med" type="none"/>
            <a:tailEnd len="med" w="med" type="none"/>
          </a:ln>
        </p:spPr>
      </p:cxnSp>
      <p:sp>
        <p:nvSpPr>
          <p:cNvPr id="485" name="Google Shape;485;p27"/>
          <p:cNvSpPr/>
          <p:nvPr/>
        </p:nvSpPr>
        <p:spPr>
          <a:xfrm rot="10800000">
            <a:off x="1117796" y="5005905"/>
            <a:ext cx="307500" cy="317100"/>
          </a:xfrm>
          <a:prstGeom prst="ellipse">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86" name="Google Shape;486;p27"/>
          <p:cNvCxnSpPr>
            <a:stCxn id="487" idx="4"/>
          </p:cNvCxnSpPr>
          <p:nvPr/>
        </p:nvCxnSpPr>
        <p:spPr>
          <a:xfrm rot="10800000">
            <a:off x="5691146" y="3757461"/>
            <a:ext cx="0" cy="1805400"/>
          </a:xfrm>
          <a:prstGeom prst="straightConnector1">
            <a:avLst/>
          </a:prstGeom>
          <a:noFill/>
          <a:ln cap="flat" cmpd="sng" w="38100">
            <a:solidFill>
              <a:srgbClr val="DBF93F"/>
            </a:solidFill>
            <a:prstDash val="solid"/>
            <a:round/>
            <a:headEnd len="med" w="med" type="none"/>
            <a:tailEnd len="med" w="med" type="none"/>
          </a:ln>
        </p:spPr>
      </p:cxnSp>
      <p:sp>
        <p:nvSpPr>
          <p:cNvPr id="487" name="Google Shape;487;p27"/>
          <p:cNvSpPr/>
          <p:nvPr/>
        </p:nvSpPr>
        <p:spPr>
          <a:xfrm rot="10800000">
            <a:off x="5537396" y="5562861"/>
            <a:ext cx="307500" cy="317100"/>
          </a:xfrm>
          <a:prstGeom prst="ellipse">
            <a:avLst/>
          </a:prstGeom>
          <a:solidFill>
            <a:srgbClr val="DBF93F"/>
          </a:solidFill>
          <a:ln cap="flat" cmpd="sng" w="9525">
            <a:solidFill>
              <a:srgbClr val="DBF93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8" name="Google Shape;488;p27"/>
          <p:cNvSpPr/>
          <p:nvPr/>
        </p:nvSpPr>
        <p:spPr>
          <a:xfrm>
            <a:off x="1704950" y="3906700"/>
            <a:ext cx="2950200" cy="2805000"/>
          </a:xfrm>
          <a:prstGeom prst="rect">
            <a:avLst/>
          </a:prstGeom>
          <a:noFill/>
          <a:ln cap="flat" cmpd="sng" w="38100">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9" name="Google Shape;489;p27"/>
          <p:cNvSpPr/>
          <p:nvPr/>
        </p:nvSpPr>
        <p:spPr>
          <a:xfrm>
            <a:off x="4757775" y="1205475"/>
            <a:ext cx="3137700" cy="2379000"/>
          </a:xfrm>
          <a:prstGeom prst="rect">
            <a:avLst/>
          </a:prstGeom>
          <a:noFill/>
          <a:ln cap="flat" cmpd="sng" w="38100">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90" name="Google Shape;490;p27"/>
          <p:cNvSpPr/>
          <p:nvPr/>
        </p:nvSpPr>
        <p:spPr>
          <a:xfrm>
            <a:off x="6248800" y="4056025"/>
            <a:ext cx="2950200" cy="2379000"/>
          </a:xfrm>
          <a:prstGeom prst="rect">
            <a:avLst/>
          </a:prstGeom>
          <a:noFill/>
          <a:ln cap="flat" cmpd="sng" w="38100">
            <a:solidFill>
              <a:srgbClr val="DBF93F"/>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91" name="Google Shape;491;p27"/>
          <p:cNvSpPr txBox="1"/>
          <p:nvPr/>
        </p:nvSpPr>
        <p:spPr>
          <a:xfrm>
            <a:off x="748400" y="6775850"/>
            <a:ext cx="9611100" cy="10470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Clr>
                <a:schemeClr val="dk1"/>
              </a:buClr>
              <a:buSzPts val="1100"/>
              <a:buFont typeface="Arial"/>
              <a:buNone/>
            </a:pPr>
            <a:r>
              <a:rPr lang="en" sz="1700">
                <a:latin typeface="Montserrat Black"/>
                <a:ea typeface="Montserrat Black"/>
                <a:cs typeface="Montserrat Black"/>
                <a:sym typeface="Montserrat Black"/>
              </a:rPr>
              <a:t>You can determine the future — add your events for the future of our planet!</a:t>
            </a:r>
            <a:endParaRPr sz="1700">
              <a:latin typeface="Montserrat Black"/>
              <a:ea typeface="Montserrat Black"/>
              <a:cs typeface="Montserrat Black"/>
              <a:sym typeface="Montserrat Black"/>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Add your own events in the boxes above as we work together to build a cleaner, safer and more just world for all.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rPr lang="en" sz="900">
                <a:solidFill>
                  <a:schemeClr val="dk1"/>
                </a:solidFill>
                <a:latin typeface="Montserrat"/>
                <a:ea typeface="Montserrat"/>
                <a:cs typeface="Montserrat"/>
                <a:sym typeface="Montserrat"/>
              </a:rPr>
              <a:t>Learn more about how you can help to be part of history at </a:t>
            </a:r>
            <a:r>
              <a:rPr b="1" lang="en" sz="900">
                <a:solidFill>
                  <a:schemeClr val="dk1"/>
                </a:solidFill>
                <a:latin typeface="Montserrat"/>
                <a:ea typeface="Montserrat"/>
                <a:cs typeface="Montserrat"/>
                <a:sym typeface="Montserrat"/>
              </a:rPr>
              <a:t>earthday.org</a:t>
            </a:r>
            <a:r>
              <a:rPr lang="en" sz="900">
                <a:solidFill>
                  <a:schemeClr val="dk1"/>
                </a:solidFill>
                <a:latin typeface="Montserrat"/>
                <a:ea typeface="Montserrat"/>
                <a:cs typeface="Montserrat"/>
                <a:sym typeface="Montserrat"/>
              </a:rPr>
              <a:t>.</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15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lnSpc>
                <a:spcPct val="100000"/>
              </a:lnSpc>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sz="900">
              <a:solidFill>
                <a:schemeClr val="dk1"/>
              </a:solidFill>
              <a:latin typeface="Montserrat"/>
              <a:ea typeface="Montserrat"/>
              <a:cs typeface="Montserrat"/>
              <a:sym typeface="Montserrat"/>
            </a:endParaRPr>
          </a:p>
          <a:p>
            <a:pPr indent="0" lvl="0" marL="0" rtl="0" algn="l">
              <a:spcBef>
                <a:spcPts val="0"/>
              </a:spcBef>
              <a:spcAft>
                <a:spcPts val="0"/>
              </a:spcAft>
              <a:buNone/>
            </a:pPr>
            <a:r>
              <a:t/>
            </a:r>
            <a:endParaRPr b="1" sz="900">
              <a:latin typeface="Montserrat"/>
              <a:ea typeface="Montserrat"/>
              <a:cs typeface="Montserrat"/>
              <a:sym typeface="Montserrat"/>
            </a:endParaRPr>
          </a:p>
          <a:p>
            <a:pPr indent="0" lvl="0" marL="0" rtl="0" algn="l">
              <a:spcBef>
                <a:spcPts val="0"/>
              </a:spcBef>
              <a:spcAft>
                <a:spcPts val="0"/>
              </a:spcAft>
              <a:buNone/>
            </a:pPr>
            <a:r>
              <a:t/>
            </a:r>
            <a:endParaRPr sz="1000">
              <a:latin typeface="Montserrat"/>
              <a:ea typeface="Montserrat"/>
              <a:cs typeface="Montserrat"/>
              <a:sym typeface="Montserrat"/>
            </a:endParaRPr>
          </a:p>
        </p:txBody>
      </p:sp>
      <p:pic>
        <p:nvPicPr>
          <p:cNvPr id="492" name="Google Shape;492;p27"/>
          <p:cNvPicPr preferRelativeResize="0"/>
          <p:nvPr/>
        </p:nvPicPr>
        <p:blipFill>
          <a:blip r:embed="rId3">
            <a:alphaModFix/>
          </a:blip>
          <a:stretch>
            <a:fillRect/>
          </a:stretch>
        </p:blipFill>
        <p:spPr>
          <a:xfrm>
            <a:off x="8131400" y="150150"/>
            <a:ext cx="1825976" cy="913000"/>
          </a:xfrm>
          <a:prstGeom prst="rect">
            <a:avLst/>
          </a:prstGeom>
          <a:noFill/>
          <a:ln>
            <a:noFill/>
          </a:ln>
        </p:spPr>
      </p:pic>
      <p:sp>
        <p:nvSpPr>
          <p:cNvPr id="493" name="Google Shape;493;p27"/>
          <p:cNvSpPr/>
          <p:nvPr/>
        </p:nvSpPr>
        <p:spPr>
          <a:xfrm>
            <a:off x="-210779" y="3765140"/>
            <a:ext cx="10428900" cy="45000"/>
          </a:xfrm>
          <a:prstGeom prst="rect">
            <a:avLst/>
          </a:prstGeom>
          <a:solidFill>
            <a:srgbClr val="07074E"/>
          </a:solidFill>
          <a:ln cap="flat" cmpd="sng" w="9525">
            <a:solidFill>
              <a:srgbClr val="07074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theme/theme1.xml><?xml version="1.0" encoding="utf-8"?>
<a:theme xmlns:a="http://schemas.openxmlformats.org/drawingml/2006/main" xmlns:r="http://schemas.openxmlformats.org/officeDocument/2006/relationships" name="Simple Light">
  <a:themeElements>
    <a:clrScheme name="Simple Light">
      <a:dk1>
        <a:srgbClr val="000000"/>
      </a:dk1>
      <a:lt1>
        <a:srgbClr val="FFFFFF"/>
      </a:lt1>
      <a:dk2>
        <a:srgbClr val="595959"/>
      </a:dk2>
      <a:lt2>
        <a:srgbClr val="EEEEEE"/>
      </a:lt2>
      <a:accent1>
        <a:srgbClr val="FFAB40"/>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